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/Relationships>
</file>

<file path=ppt/media/audio1.wav>
</file>

<file path=ppt/media/image1.jpeg>
</file>

<file path=ppt/media/image10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A8CF6A-2EA5-4B33-A9AD-49F2C039C788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AFA6D8-D927-492A-9147-457DE64F9C7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5869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r>
              <a:rPr lang="en-US" altLang="en-US"/>
              <a:t>Unique</a:t>
            </a:r>
          </a:p>
          <a:p>
            <a:r>
              <a:rPr lang="en-US" altLang="en-US"/>
              <a:t>Unique</a:t>
            </a:r>
          </a:p>
          <a:p>
            <a:endParaRPr lang="en-US" altLang="en-US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15963" indent="-27463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01725" indent="-2190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41463" indent="-2190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82788" indent="-2190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439988" indent="-2190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97188" indent="-2190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54388" indent="-2190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11588" indent="-2190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120CF9-EEBF-4B21-8C46-27981AB9173A}" type="slidenum">
              <a:rPr kumimoji="0" lang="en-US" altLang="en-US" sz="1300" b="0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en-US" sz="13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485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0561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9481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5674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228577" y="1413802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5" name="Oval 4"/>
          <p:cNvSpPr/>
          <p:nvPr/>
        </p:nvSpPr>
        <p:spPr>
          <a:xfrm>
            <a:off x="1543051" y="1344614"/>
            <a:ext cx="84667" cy="65087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910080" y="359898"/>
            <a:ext cx="987552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910080" y="1850064"/>
            <a:ext cx="987552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Date Placeholder 6"/>
          <p:cNvSpPr>
            <a:spLocks noGrp="1"/>
          </p:cNvSpPr>
          <p:nvPr>
            <p:ph type="dt" sz="half" idx="10"/>
          </p:nvPr>
        </p:nvSpPr>
        <p:spPr>
          <a:xfrm>
            <a:off x="-1625600" y="6381750"/>
            <a:ext cx="2844800" cy="476250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A6B84E4C-DBF3-4AE1-95C9-73BB13401BF6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7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CS3319</a:t>
            </a:r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10363201" y="6305550"/>
            <a:ext cx="1731433" cy="476250"/>
          </a:xfrm>
        </p:spPr>
        <p:txBody>
          <a:bodyPr/>
          <a:lstStyle>
            <a:lvl2pPr lvl="1">
              <a:defRPr/>
            </a:lvl2pPr>
          </a:lstStyle>
          <a:p>
            <a:pPr lvl="1">
              <a:defRPr/>
            </a:pPr>
            <a:fld id="{F0863C55-EED2-49F4-940D-6AED15B00DDD}" type="slidenum">
              <a:rPr lang="en-US" altLang="en-US"/>
              <a:pPr lvl="1"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56687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-1930400" y="6381750"/>
            <a:ext cx="2844800" cy="476250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693E5FA2-AE26-43A8-BDA3-53CB5537F3E2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CS3319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50968" y="6381750"/>
            <a:ext cx="2341033" cy="476250"/>
          </a:xfrm>
        </p:spPr>
        <p:txBody>
          <a:bodyPr/>
          <a:lstStyle>
            <a:lvl2pPr lvl="1">
              <a:defRPr/>
            </a:lvl2pPr>
          </a:lstStyle>
          <a:p>
            <a:pPr lvl="1">
              <a:defRPr/>
            </a:pPr>
            <a:fld id="{6A4BADA9-3A9B-40B0-BD3F-21C9C806920F}" type="slidenum">
              <a:rPr lang="en-US" altLang="en-US"/>
              <a:pPr lvl="1">
                <a:defRPr/>
              </a:pPr>
              <a:t>‹#›</a:t>
            </a:fld>
            <a:endParaRPr lang="en-US" altLang="en-US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934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3767" y="0"/>
            <a:ext cx="9144000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5" name="Rectangle 4"/>
          <p:cNvSpPr/>
          <p:nvPr/>
        </p:nvSpPr>
        <p:spPr bwMode="invGray">
          <a:xfrm>
            <a:off x="3048000" y="0"/>
            <a:ext cx="101600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6" name="Oval 5"/>
          <p:cNvSpPr/>
          <p:nvPr/>
        </p:nvSpPr>
        <p:spPr>
          <a:xfrm>
            <a:off x="2896428" y="2814656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7" name="Oval 6"/>
          <p:cNvSpPr/>
          <p:nvPr/>
        </p:nvSpPr>
        <p:spPr>
          <a:xfrm>
            <a:off x="3210984" y="2746375"/>
            <a:ext cx="84667" cy="63500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7856" y="2600325"/>
            <a:ext cx="85344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7856" y="1066800"/>
            <a:ext cx="85344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-812800" y="6381750"/>
            <a:ext cx="2844800" cy="476250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640D09C2-02BD-4221-BD6E-D9F82BE612BF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6400" y="6381750"/>
            <a:ext cx="3860800" cy="476250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CS3319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45601" y="6305550"/>
            <a:ext cx="2849033" cy="476250"/>
          </a:xfrm>
        </p:spPr>
        <p:txBody>
          <a:bodyPr/>
          <a:lstStyle>
            <a:lvl2pPr lvl="1">
              <a:defRPr/>
            </a:lvl2pPr>
          </a:lstStyle>
          <a:p>
            <a:pPr lvl="1">
              <a:defRPr/>
            </a:pPr>
            <a:fld id="{68EEDCE3-DA8F-48F8-A3A2-24CF554695CF}" type="slidenum">
              <a:rPr lang="en-US" altLang="en-US"/>
              <a:pPr lvl="1">
                <a:defRPr/>
              </a:pPr>
              <a:t>‹#›</a:t>
            </a:fld>
            <a:endParaRPr lang="en-US" altLang="en-US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984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414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3478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272F26F3-A43A-45E2-BAB2-086FDCD5DD38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CS3319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2pPr lvl="1">
              <a:defRPr/>
            </a:lvl2pPr>
          </a:lstStyle>
          <a:p>
            <a:pPr lvl="1">
              <a:defRPr/>
            </a:pPr>
            <a:fld id="{4FA8C63C-58F3-40FE-8175-7AA6B2C6CCEA}" type="slidenum">
              <a:rPr lang="en-US" altLang="en-US"/>
              <a:pPr lvl="1">
                <a:defRPr/>
              </a:pPr>
              <a:t>‹#›</a:t>
            </a:fld>
            <a:endParaRPr lang="en-US" altLang="en-US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7969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60336"/>
            <a:ext cx="10972800" cy="1143000"/>
          </a:xfrm>
        </p:spPr>
        <p:txBody>
          <a:bodyPr/>
          <a:lstStyle>
            <a:lvl1pPr algn="ctr">
              <a:defRPr sz="4500" b="1" cap="none" baseline="0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1792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0B5BF7B1-EBF6-43F9-90D7-9EB44D4126AD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CS3319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2pPr lvl="1">
              <a:defRPr/>
            </a:lvl2pPr>
          </a:lstStyle>
          <a:p>
            <a:pPr lvl="1">
              <a:defRPr/>
            </a:pPr>
            <a:fld id="{B066D5B1-2808-4A3F-9BC0-669C5479ABAA}" type="slidenum">
              <a:rPr lang="en-US" altLang="en-US"/>
              <a:pPr lvl="1">
                <a:defRPr/>
              </a:pPr>
              <a:t>‹#›</a:t>
            </a:fld>
            <a:endParaRPr lang="en-US" altLang="en-US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6119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AFDEBB97-A9A8-4737-BE70-39C1B07B6DDD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CS3319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2pPr lvl="1">
              <a:defRPr/>
            </a:lvl2pPr>
          </a:lstStyle>
          <a:p>
            <a:pPr lvl="1">
              <a:defRPr/>
            </a:pPr>
            <a:fld id="{67DF84E3-6009-44CD-BFC0-945B0147C41D}" type="slidenum">
              <a:rPr lang="en-US" altLang="en-US"/>
              <a:pPr lvl="1">
                <a:defRPr/>
              </a:pPr>
              <a:t>‹#›</a:t>
            </a:fld>
            <a:endParaRPr lang="en-US" altLang="en-US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03785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52552" y="0"/>
            <a:ext cx="10839449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3" name="Rectangle 2"/>
          <p:cNvSpPr/>
          <p:nvPr/>
        </p:nvSpPr>
        <p:spPr bwMode="invGray">
          <a:xfrm>
            <a:off x="1352551" y="0"/>
            <a:ext cx="97367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4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B9CD19BB-723B-4D2C-92B0-34766B7B3FFE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CS3319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2pPr lvl="1">
              <a:defRPr/>
            </a:lvl2pPr>
          </a:lstStyle>
          <a:p>
            <a:pPr lvl="1">
              <a:defRPr/>
            </a:pPr>
            <a:fld id="{D058175A-E369-4D81-B122-0506C8424FA0}" type="slidenum">
              <a:rPr lang="en-US" altLang="en-US"/>
              <a:pPr lvl="1">
                <a:defRPr/>
              </a:pPr>
              <a:t>‹#›</a:t>
            </a:fld>
            <a:endParaRPr lang="en-US" altLang="en-US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958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6778"/>
            <a:ext cx="508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406964"/>
            <a:ext cx="508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2133601"/>
            <a:ext cx="108712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188BBA36-B920-4F09-A4D4-C6374ED95475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CS3319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2pPr lvl="1">
              <a:defRPr/>
            </a:lvl2pPr>
          </a:lstStyle>
          <a:p>
            <a:pPr lvl="1">
              <a:defRPr/>
            </a:pPr>
            <a:fld id="{1A105452-A773-42BD-A965-B0C5BA7F7492}" type="slidenum">
              <a:rPr lang="en-US" altLang="en-US"/>
              <a:pPr lvl="1">
                <a:defRPr/>
              </a:pPr>
              <a:t>‹#›</a:t>
            </a:fld>
            <a:endParaRPr lang="en-US" altLang="en-US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315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1398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6000" y="1066800"/>
            <a:ext cx="6096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tIns="274320">
            <a:normAutofit/>
          </a:bodyPr>
          <a:lstStyle/>
          <a:p>
            <a:pPr indent="-283464" eaLnBrk="1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  <a:defRPr/>
            </a:pPr>
            <a:endParaRPr lang="en-US" sz="3200" dirty="0">
              <a:latin typeface="+mn-lt"/>
            </a:endParaRPr>
          </a:p>
        </p:txBody>
      </p:sp>
      <p:sp>
        <p:nvSpPr>
          <p:cNvPr id="6" name="Flowchart: Process 5"/>
          <p:cNvSpPr/>
          <p:nvPr/>
        </p:nvSpPr>
        <p:spPr>
          <a:xfrm rot="19468671">
            <a:off x="529167" y="954089"/>
            <a:ext cx="914400" cy="204787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7" name="Flowchart: Process 6"/>
          <p:cNvSpPr/>
          <p:nvPr/>
        </p:nvSpPr>
        <p:spPr>
          <a:xfrm rot="2103354" flipH="1">
            <a:off x="6671734" y="936625"/>
            <a:ext cx="865717" cy="204788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9195" y="1066800"/>
            <a:ext cx="36576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17600" y="1143004"/>
            <a:ext cx="58928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tIns="274320">
            <a:normAutofit/>
          </a:bodyPr>
          <a:lstStyle>
            <a:lvl1pPr indent="0">
              <a:buNone/>
              <a:defRPr sz="3200"/>
            </a:lvl1pPr>
            <a:extLst/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7600" y="4800600"/>
            <a:ext cx="58928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960DC61D-43DC-49B9-BBAB-C350DA564E2F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CS319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2pPr lvl="1">
              <a:defRPr/>
            </a:lvl2pPr>
          </a:lstStyle>
          <a:p>
            <a:pPr lvl="1">
              <a:defRPr/>
            </a:pPr>
            <a:fld id="{8C84FB30-46C9-4A26-9D11-45B3D34D95C8}" type="slidenum">
              <a:rPr lang="en-US" altLang="en-US"/>
              <a:pPr lvl="1">
                <a:defRPr/>
              </a:pPr>
              <a:t>‹#›</a:t>
            </a:fld>
            <a:endParaRPr lang="en-US" altLang="en-US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3820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BC4C149D-D852-4ED7-9C19-7949ECA9D4DE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CS3319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2pPr lvl="1">
              <a:defRPr/>
            </a:lvl2pPr>
          </a:lstStyle>
          <a:p>
            <a:pPr lvl="1">
              <a:defRPr/>
            </a:pPr>
            <a:fld id="{242A5EC1-D387-4DC2-9CFB-048135D2CA15}" type="slidenum">
              <a:rPr lang="en-US" altLang="en-US"/>
              <a:pPr lvl="1">
                <a:defRPr/>
              </a:pPr>
              <a:t>‹#›</a:t>
            </a:fld>
            <a:endParaRPr lang="en-US" altLang="en-US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2139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000" y="274640"/>
            <a:ext cx="2438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274641"/>
            <a:ext cx="7416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31725C4A-88B7-4060-8014-4F84EE6E8A3A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CS3319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2pPr lvl="1">
              <a:defRPr/>
            </a:lvl2pPr>
          </a:lstStyle>
          <a:p>
            <a:pPr lvl="1">
              <a:defRPr/>
            </a:pPr>
            <a:fld id="{50C5C9A8-0DF7-485C-A192-9753C34EBB19}" type="slidenum">
              <a:rPr lang="en-US" altLang="en-US"/>
              <a:pPr lvl="1">
                <a:defRPr/>
              </a:pPr>
              <a:t>‹#›</a:t>
            </a:fld>
            <a:endParaRPr lang="en-US" altLang="en-US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04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9718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5410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9091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2897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220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60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2349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8E5827-BA70-426D-95D5-E0020068D83C}" type="datetimeFigureOut">
              <a:rPr lang="en-CA" smtClean="0"/>
              <a:t>2016-09-18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4329E-3C80-4562-A643-B25333FD0E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5025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1087967" y="-815975"/>
            <a:ext cx="2184400" cy="1638300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8" name="Oval 7"/>
          <p:cNvSpPr/>
          <p:nvPr/>
        </p:nvSpPr>
        <p:spPr>
          <a:xfrm>
            <a:off x="224367" y="20639"/>
            <a:ext cx="2271184" cy="1703387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11" name="Donut 10"/>
          <p:cNvSpPr/>
          <p:nvPr/>
        </p:nvSpPr>
        <p:spPr>
          <a:xfrm rot="2315675">
            <a:off x="243842" y="1055077"/>
            <a:ext cx="1500956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12" name="Rectangle 11"/>
          <p:cNvSpPr/>
          <p:nvPr/>
        </p:nvSpPr>
        <p:spPr>
          <a:xfrm>
            <a:off x="1350434" y="0"/>
            <a:ext cx="10841567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913467" y="274638"/>
            <a:ext cx="9999133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33" name="Text Placeholder 8"/>
          <p:cNvSpPr>
            <a:spLocks noGrp="1"/>
          </p:cNvSpPr>
          <p:nvPr>
            <p:ph type="body" idx="1"/>
          </p:nvPr>
        </p:nvSpPr>
        <p:spPr bwMode="auto">
          <a:xfrm>
            <a:off x="1913467" y="1447800"/>
            <a:ext cx="9999133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-1828800" y="6381750"/>
            <a:ext cx="28448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pPr>
              <a:defRPr/>
            </a:pPr>
            <a:fld id="{41CA37D0-1102-4427-95D6-6C93D1A7EF76}" type="datetime1">
              <a:rPr lang="en-US"/>
              <a:pPr>
                <a:defRPr/>
              </a:pPr>
              <a:t>9/18/2016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1422400" y="6381750"/>
            <a:ext cx="38608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r>
              <a:rPr lang="en-US"/>
              <a:t>CS3319</a:t>
            </a: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9855201" y="6305550"/>
            <a:ext cx="2239433" cy="4762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2pPr lvl="1" eaLnBrk="1" hangingPunct="1">
              <a:defRPr/>
            </a:lvl2pPr>
          </a:lstStyle>
          <a:p>
            <a:pPr lvl="1">
              <a:defRPr/>
            </a:pPr>
            <a:fld id="{704C990B-9704-490E-8E5B-22779B435DDB}" type="slidenum">
              <a:rPr lang="en-US" altLang="en-US"/>
              <a:pPr lvl="1">
                <a:defRPr/>
              </a:pPr>
              <a:t>‹#›</a:t>
            </a:fld>
            <a:endParaRPr lang="en-US" alt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352551" y="0"/>
            <a:ext cx="97367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80517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300" kern="1200">
          <a:solidFill>
            <a:srgbClr val="572314"/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itchFamily="34" charset="0"/>
        </a:defRPr>
      </a:lvl9pPr>
      <a:extLst/>
    </p:titleStyle>
    <p:bodyStyle>
      <a:lvl1pPr marL="365125" indent="-282575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80000"/>
        <a:buFont typeface="Wingdings 2" panose="05020102010507070707" pitchFamily="18" charset="2"/>
        <a:buChar char="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36538" algn="l" rtl="0" eaLnBrk="0" fontAlgn="base" hangingPunct="0">
        <a:spcBef>
          <a:spcPts val="550"/>
        </a:spcBef>
        <a:spcAft>
          <a:spcPct val="0"/>
        </a:spcAft>
        <a:buClr>
          <a:schemeClr val="accent1"/>
        </a:buClr>
        <a:buFont typeface="Verdana" panose="020B0604030504040204" pitchFamily="34" charset="0"/>
        <a:buChar char="◦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5825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 2" panose="05020102010507070707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173038" algn="l" rtl="0" eaLnBrk="0" fontAlgn="base" hangingPunct="0">
        <a:spcBef>
          <a:spcPct val="20000"/>
        </a:spcBef>
        <a:spcAft>
          <a:spcPct val="0"/>
        </a:spcAft>
        <a:buClr>
          <a:srgbClr val="C32D2E"/>
        </a:buClr>
        <a:buFont typeface="Wingdings 2" panose="05020102010507070707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6988" indent="-182563" algn="l" rtl="0" eaLnBrk="0" fontAlgn="base" hangingPunct="0">
        <a:spcBef>
          <a:spcPct val="20000"/>
        </a:spcBef>
        <a:spcAft>
          <a:spcPct val="0"/>
        </a:spcAft>
        <a:buClr>
          <a:srgbClr val="84AA33"/>
        </a:buClr>
        <a:buFont typeface="Wingdings 2" panose="05020102010507070707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7" Type="http://schemas.openxmlformats.org/officeDocument/2006/relationships/image" Target="../media/image3.png"/><Relationship Id="rId2" Type="http://schemas.microsoft.com/office/2007/relationships/media" Target="../media/media16.m4a"/><Relationship Id="rId1" Type="http://schemas.openxmlformats.org/officeDocument/2006/relationships/tags" Target="../tags/tag2.xml"/><Relationship Id="rId6" Type="http://schemas.openxmlformats.org/officeDocument/2006/relationships/image" Target="../media/image4.jpeg"/><Relationship Id="rId5" Type="http://schemas.openxmlformats.org/officeDocument/2006/relationships/audio" Target="../media/audio1.wav"/><Relationship Id="rId4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2" Type="http://schemas.microsoft.com/office/2007/relationships/media" Target="../media/media19.m4a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audio" Target="../media/media30.m4a"/><Relationship Id="rId2" Type="http://schemas.microsoft.com/office/2007/relationships/media" Target="../media/media30.m4a"/><Relationship Id="rId1" Type="http://schemas.openxmlformats.org/officeDocument/2006/relationships/tags" Target="../tags/tag4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audio" Target="../media/media38.m4a"/><Relationship Id="rId2" Type="http://schemas.microsoft.com/office/2007/relationships/media" Target="../media/media38.m4a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5" Type="http://schemas.openxmlformats.org/officeDocument/2006/relationships/image" Target="../media/image3.png"/><Relationship Id="rId4" Type="http://schemas.openxmlformats.org/officeDocument/2006/relationships/hyperlink" Target="http://www.youtube.com/watch?v=iKK3P11OCyM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3.m4a"/><Relationship Id="rId2" Type="http://schemas.microsoft.com/office/2007/relationships/media" Target="../media/media43.m4a"/><Relationship Id="rId1" Type="http://schemas.openxmlformats.org/officeDocument/2006/relationships/tags" Target="../tags/tag6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0975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772E9F8-3E48-4541-B5FB-48CB7FBD8DF2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3686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A3D23165-B5CE-4272-99F5-FCBB414D939C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10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2587626" y="0"/>
            <a:ext cx="8080375" cy="6858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Relational Constraints</a:t>
            </a:r>
          </a:p>
        </p:txBody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743200" y="838200"/>
            <a:ext cx="7086600" cy="1905000"/>
          </a:xfrm>
        </p:spPr>
        <p:txBody>
          <a:bodyPr/>
          <a:lstStyle/>
          <a:p>
            <a:pPr marL="533400" indent="-533400">
              <a:buNone/>
              <a:defRPr/>
            </a:pPr>
            <a:r>
              <a:rPr lang="en-US" b="1" dirty="0">
                <a:solidFill>
                  <a:schemeClr val="accent4"/>
                </a:solidFill>
              </a:rPr>
              <a:t>Keys and Key Constraints</a:t>
            </a:r>
          </a:p>
          <a:p>
            <a:pPr marL="533400" indent="-533400">
              <a:defRPr/>
            </a:pPr>
            <a:r>
              <a:rPr lang="en-US" dirty="0"/>
              <a:t>Keys </a:t>
            </a:r>
            <a:r>
              <a:rPr lang="en-US" dirty="0">
                <a:sym typeface="Wingdings" pitchFamily="2" charset="2"/>
              </a:rPr>
              <a:t> used to enforce that no 2 </a:t>
            </a:r>
            <a:r>
              <a:rPr lang="en-US" dirty="0" err="1">
                <a:sym typeface="Wingdings" pitchFamily="2" charset="2"/>
              </a:rPr>
              <a:t>tuples</a:t>
            </a:r>
            <a:r>
              <a:rPr lang="en-US" dirty="0">
                <a:sym typeface="Wingdings" pitchFamily="2" charset="2"/>
              </a:rPr>
              <a:t> can be identical</a:t>
            </a:r>
            <a:endParaRPr lang="en-US" dirty="0"/>
          </a:p>
        </p:txBody>
      </p:sp>
      <p:sp>
        <p:nvSpPr>
          <p:cNvPr id="30727" name="Text Box 4"/>
          <p:cNvSpPr txBox="1">
            <a:spLocks noChangeArrowheads="1"/>
          </p:cNvSpPr>
          <p:nvPr/>
        </p:nvSpPr>
        <p:spPr bwMode="auto">
          <a:xfrm>
            <a:off x="2895600" y="2667000"/>
            <a:ext cx="6705600" cy="36933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kern="0" dirty="0">
                <a:solidFill>
                  <a:schemeClr val="accent4"/>
                </a:solidFill>
              </a:rPr>
              <a:t>QUESTION: What is the key of this table?</a:t>
            </a:r>
          </a:p>
        </p:txBody>
      </p:sp>
      <p:graphicFrame>
        <p:nvGraphicFramePr>
          <p:cNvPr id="28706" name="Group 34"/>
          <p:cNvGraphicFramePr>
            <a:graphicFrameLocks noGrp="1"/>
          </p:cNvGraphicFramePr>
          <p:nvPr/>
        </p:nvGraphicFramePr>
        <p:xfrm>
          <a:off x="3048000" y="3352801"/>
          <a:ext cx="6096000" cy="2378075"/>
        </p:xfrm>
        <a:graphic>
          <a:graphicData uri="http://schemas.openxmlformats.org/drawingml/2006/table">
            <a:tbl>
              <a:tblPr/>
              <a:tblGrid>
                <a:gridCol w="137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56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SSN</a:t>
                      </a:r>
                    </a:p>
                  </a:txBody>
                  <a:tcPr marT="45732" marB="457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LastName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FirstName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6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34</a:t>
                      </a:r>
                    </a:p>
                  </a:txBody>
                  <a:tcPr marT="45732" marB="457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Homer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6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56</a:t>
                      </a:r>
                    </a:p>
                  </a:txBody>
                  <a:tcPr marT="45732" marB="457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Marge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6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78</a:t>
                      </a:r>
                    </a:p>
                  </a:txBody>
                  <a:tcPr marT="45732" marB="457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Smithers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Marge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6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</a:t>
                      </a:r>
                    </a:p>
                  </a:txBody>
                  <a:tcPr marT="45732" marB="457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Homer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360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39"/>
    </mc:Choice>
    <mc:Fallback>
      <p:transition spd="slow" advTm="46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520" x="584200" y="5576888"/>
          <p14:tracePt t="26574" x="619125" y="5561013"/>
          <p14:tracePt t="26582" x="652463" y="5534025"/>
          <p14:tracePt t="26590" x="730250" y="5457825"/>
          <p14:tracePt t="26598" x="858838" y="5362575"/>
          <p14:tracePt t="26606" x="1004888" y="5276850"/>
          <p14:tracePt t="26615" x="1177925" y="5138738"/>
          <p14:tracePt t="26622" x="1306513" y="5027613"/>
          <p14:tracePt t="26630" x="1477963" y="4899025"/>
          <p14:tracePt t="26638" x="1598613" y="4803775"/>
          <p14:tracePt t="26646" x="1770063" y="4675188"/>
          <p14:tracePt t="26654" x="1873250" y="4606925"/>
          <p14:tracePt t="26662" x="2001838" y="4476750"/>
          <p14:tracePt t="26670" x="2071688" y="4418013"/>
          <p14:tracePt t="26678" x="2157413" y="4330700"/>
          <p14:tracePt t="26686" x="2200275" y="4271963"/>
          <p14:tracePt t="26695" x="2225675" y="4227513"/>
          <p14:tracePt t="26702" x="2235200" y="4211638"/>
          <p14:tracePt t="26710" x="2235200" y="4194175"/>
          <p14:tracePt t="26718" x="2235200" y="4184650"/>
          <p14:tracePt t="26726" x="2235200" y="4176713"/>
          <p14:tracePt t="26942" x="2243138" y="4176713"/>
          <p14:tracePt t="26950" x="2268538" y="4176713"/>
          <p14:tracePt t="26958" x="2303463" y="4168775"/>
          <p14:tracePt t="26967" x="2328863" y="4168775"/>
          <p14:tracePt t="26974" x="2363788" y="4151313"/>
          <p14:tracePt t="26982" x="2397125" y="4141788"/>
          <p14:tracePt t="26990" x="2439988" y="4141788"/>
          <p14:tracePt t="26999" x="2492375" y="4141788"/>
          <p14:tracePt t="27006" x="2527300" y="4124325"/>
          <p14:tracePt t="27015" x="2578100" y="4116388"/>
          <p14:tracePt t="27022" x="2630488" y="4098925"/>
          <p14:tracePt t="27030" x="2706688" y="4098925"/>
          <p14:tracePt t="27038" x="2741613" y="4090988"/>
          <p14:tracePt t="27046" x="2776538" y="4090988"/>
          <p14:tracePt t="27054" x="2801938" y="4090988"/>
          <p14:tracePt t="27062" x="2819400" y="4090988"/>
          <p14:tracePt t="27071" x="2835275" y="4090988"/>
          <p14:tracePt t="27078" x="2844800" y="4090988"/>
          <p14:tracePt t="27087" x="2852738" y="4090988"/>
          <p14:tracePt t="27134" x="2870200" y="4090988"/>
          <p14:tracePt t="27142" x="2895600" y="4098925"/>
          <p14:tracePt t="27150" x="2922588" y="4098925"/>
          <p14:tracePt t="27158" x="2938463" y="4116388"/>
          <p14:tracePt t="27166" x="2965450" y="4124325"/>
          <p14:tracePt t="27223" x="2973388" y="4124325"/>
          <p14:tracePt t="27231" x="2973388" y="4133850"/>
          <p14:tracePt t="27239" x="2981325" y="4141788"/>
          <p14:tracePt t="27247" x="2998788" y="4168775"/>
          <p14:tracePt t="27255" x="3008313" y="4176713"/>
          <p14:tracePt t="27263" x="3016250" y="4184650"/>
          <p14:tracePt t="27279" x="3016250" y="4194175"/>
          <p14:tracePt t="27319" x="3033713" y="4211638"/>
          <p14:tracePt t="27327" x="3076575" y="4237038"/>
          <p14:tracePt t="27335" x="3128963" y="4271963"/>
          <p14:tracePt t="27343" x="3171825" y="4297363"/>
          <p14:tracePt t="27353" x="3197225" y="4322763"/>
          <p14:tracePt t="27359" x="3214688" y="4340225"/>
          <p14:tracePt t="27369" x="3230563" y="4348163"/>
          <p14:tracePt t="27375" x="3240088" y="4348163"/>
          <p14:tracePt t="27463" x="3257550" y="4348163"/>
          <p14:tracePt t="27471" x="3290888" y="4348163"/>
          <p14:tracePt t="27479" x="3351213" y="4357688"/>
          <p14:tracePt t="27487" x="3446463" y="4373563"/>
          <p14:tracePt t="27495" x="3540125" y="4391025"/>
          <p14:tracePt t="27503" x="3652838" y="4391025"/>
          <p14:tracePt t="27511" x="3746500" y="4391025"/>
          <p14:tracePt t="27520" x="3884613" y="4391025"/>
          <p14:tracePt t="27527" x="4005263" y="4391025"/>
          <p14:tracePt t="27535" x="4159250" y="4391025"/>
          <p14:tracePt t="27543" x="4279900" y="4408488"/>
          <p14:tracePt t="27551" x="4373563" y="4408488"/>
          <p14:tracePt t="27559" x="4494213" y="4425950"/>
          <p14:tracePt t="27567" x="4589463" y="4425950"/>
          <p14:tracePt t="27575" x="4657725" y="4425950"/>
          <p14:tracePt t="27582" x="4725988" y="4425950"/>
          <p14:tracePt t="27590" x="4821238" y="4425950"/>
          <p14:tracePt t="27598" x="4872038" y="4425950"/>
          <p14:tracePt t="27606" x="4941888" y="4425950"/>
          <p14:tracePt t="27615" x="4992688" y="4425950"/>
          <p14:tracePt t="27622" x="5045075" y="4425950"/>
          <p14:tracePt t="27630" x="5095875" y="4425950"/>
          <p14:tracePt t="27638" x="5130800" y="4425950"/>
          <p14:tracePt t="27646" x="5156200" y="4425950"/>
          <p14:tracePt t="27654" x="5165725" y="4408488"/>
          <p14:tracePt t="27662" x="5173663" y="4408488"/>
          <p14:tracePt t="27702" x="5181600" y="4408488"/>
          <p14:tracePt t="27719" x="5191125" y="4408488"/>
          <p14:tracePt t="27726" x="5216525" y="4408488"/>
          <p14:tracePt t="27735" x="5233988" y="4408488"/>
          <p14:tracePt t="27742" x="5251450" y="4408488"/>
          <p14:tracePt t="27750" x="5259388" y="4400550"/>
          <p14:tracePt t="27758" x="5267325" y="4400550"/>
          <p14:tracePt t="27766" x="5276850" y="4400550"/>
          <p14:tracePt t="27792" x="5284788" y="4400550"/>
          <p14:tracePt t="27806" x="5294313" y="4400550"/>
          <p14:tracePt t="27815" x="5302250" y="4400550"/>
          <p14:tracePt t="27822" x="5319713" y="4400550"/>
          <p14:tracePt t="27832" x="5327650" y="4391025"/>
          <p14:tracePt t="27839" x="5337175" y="4383088"/>
          <p14:tracePt t="27847" x="5354638" y="4383088"/>
          <p14:tracePt t="27856" x="5362575" y="4373563"/>
          <p14:tracePt t="27863" x="5387975" y="4373563"/>
          <p14:tracePt t="27895" x="5387975" y="4365625"/>
          <p14:tracePt t="28007" x="5370513" y="4365625"/>
          <p14:tracePt t="28015" x="5354638" y="4365625"/>
          <p14:tracePt t="28023" x="5302250" y="4365625"/>
          <p14:tracePt t="28031" x="5233988" y="4365625"/>
          <p14:tracePt t="28039" x="5130800" y="4383088"/>
          <p14:tracePt t="28046" x="4992688" y="4400550"/>
          <p14:tracePt t="28055" x="4899025" y="4400550"/>
          <p14:tracePt t="28063" x="4760913" y="4400550"/>
          <p14:tracePt t="28072" x="4667250" y="4400550"/>
          <p14:tracePt t="28078" x="4529138" y="4400550"/>
          <p14:tracePt t="28086" x="4433888" y="4373563"/>
          <p14:tracePt t="28095" x="4383088" y="4373563"/>
          <p14:tracePt t="28103" x="4305300" y="4348163"/>
          <p14:tracePt t="28111" x="4271963" y="4322763"/>
          <p14:tracePt t="28118" x="4211638" y="4297363"/>
          <p14:tracePt t="28127" x="4194175" y="4271963"/>
          <p14:tracePt t="28135" x="4176713" y="4262438"/>
          <p14:tracePt t="28142" x="4176713" y="4254500"/>
          <p14:tracePt t="28151" x="4176713" y="4244975"/>
          <p14:tracePt t="28159" x="4176713" y="4219575"/>
          <p14:tracePt t="28167" x="4176713" y="4211638"/>
          <p14:tracePt t="28175" x="4176713" y="4202113"/>
          <p14:tracePt t="28183" x="4176713" y="4194175"/>
          <p14:tracePt t="28191" x="4184650" y="4184650"/>
          <p14:tracePt t="28199" x="4184650" y="4176713"/>
          <p14:tracePt t="28215" x="4194175" y="4176713"/>
          <p14:tracePt t="28583" x="4194175" y="4211638"/>
          <p14:tracePt t="28591" x="4211638" y="4314825"/>
          <p14:tracePt t="28599" x="4219575" y="4408488"/>
          <p14:tracePt t="28607" x="4297363" y="4622800"/>
          <p14:tracePt t="28615" x="4373563" y="4770438"/>
          <p14:tracePt t="28623" x="4476750" y="5010150"/>
          <p14:tracePt t="28632" x="4564063" y="5165725"/>
          <p14:tracePt t="28639" x="4657725" y="5284788"/>
          <p14:tracePt t="28647" x="4786313" y="5440363"/>
          <p14:tracePt t="28655" x="4856163" y="5516563"/>
          <p14:tracePt t="28663" x="4941888" y="5603875"/>
          <p14:tracePt t="28671" x="4975225" y="5629275"/>
          <p14:tracePt t="28679" x="5002213" y="5646738"/>
          <p14:tracePt t="28687" x="5010150" y="5646738"/>
          <p14:tracePt t="28695" x="5027613" y="5646738"/>
          <p14:tracePt t="28751" x="5027613" y="5629275"/>
          <p14:tracePt t="28759" x="5045075" y="5576888"/>
          <p14:tracePt t="28767" x="5045075" y="5526088"/>
          <p14:tracePt t="28775" x="5045075" y="5491163"/>
          <p14:tracePt t="28783" x="5053013" y="5448300"/>
          <p14:tracePt t="28791" x="5070475" y="5397500"/>
          <p14:tracePt t="28799" x="5070475" y="5387975"/>
          <p14:tracePt t="28807" x="5078413" y="5387975"/>
          <p14:tracePt t="28847" x="5087938" y="5387975"/>
          <p14:tracePt t="28855" x="5105400" y="5414963"/>
          <p14:tracePt t="28863" x="5130800" y="5465763"/>
          <p14:tracePt t="28871" x="5138738" y="5491163"/>
          <p14:tracePt t="28879" x="5165725" y="5526088"/>
          <p14:tracePt t="28887" x="5173663" y="5551488"/>
          <p14:tracePt t="28895" x="5199063" y="5576888"/>
          <p14:tracePt t="28903" x="5224463" y="5603875"/>
          <p14:tracePt t="28911" x="5241925" y="5619750"/>
          <p14:tracePt t="28919" x="5259388" y="5646738"/>
          <p14:tracePt t="28927" x="5276850" y="5672138"/>
          <p14:tracePt t="28935" x="5284788" y="5697538"/>
          <p14:tracePt t="28943" x="5294313" y="5707063"/>
          <p14:tracePt t="28951" x="5302250" y="5715000"/>
          <p14:tracePt t="28959" x="5302250" y="5722938"/>
          <p14:tracePt t="28967" x="5319713" y="5722938"/>
          <p14:tracePt t="29216" x="5302250" y="5722938"/>
          <p14:tracePt t="29224" x="5233988" y="5722938"/>
          <p14:tracePt t="29231" x="5199063" y="5740400"/>
          <p14:tracePt t="29240" x="5087938" y="5749925"/>
          <p14:tracePt t="29250" x="5035550" y="5749925"/>
          <p14:tracePt t="29255" x="4932363" y="5749925"/>
          <p14:tracePt t="29264" x="4821238" y="5749925"/>
          <p14:tracePt t="29272" x="4725988" y="5749925"/>
          <p14:tracePt t="29279" x="4606925" y="5722938"/>
          <p14:tracePt t="29287" x="4503738" y="5715000"/>
          <p14:tracePt t="29295" x="4433888" y="5697538"/>
          <p14:tracePt t="29303" x="4391025" y="5697538"/>
          <p14:tracePt t="29311" x="4357688" y="5680075"/>
          <p14:tracePt t="29320" x="4330700" y="5672138"/>
          <p14:tracePt t="29327" x="4322763" y="5672138"/>
          <p14:tracePt t="29385" x="4314825" y="5664200"/>
          <p14:tracePt t="29402" x="4305300" y="5664200"/>
          <p14:tracePt t="29416" x="4297363" y="5654675"/>
          <p14:tracePt t="30223" x="4271963" y="5664200"/>
          <p14:tracePt t="30231" x="4237038" y="5707063"/>
          <p14:tracePt t="30239" x="4151313" y="5749925"/>
          <p14:tracePt t="30248" x="4090988" y="5800725"/>
          <p14:tracePt t="30255" x="4013200" y="5826125"/>
          <p14:tracePt t="30263" x="3962400" y="5843588"/>
          <p14:tracePt t="30271" x="3867150" y="5878513"/>
          <p14:tracePt t="30279" x="3773488" y="5878513"/>
          <p14:tracePt t="30288" x="3635375" y="5878513"/>
          <p14:tracePt t="30295" x="3446463" y="5878513"/>
          <p14:tracePt t="30304" x="3308350" y="5868988"/>
          <p14:tracePt t="30312" x="3101975" y="5826125"/>
          <p14:tracePt t="30320" x="2965450" y="5810250"/>
          <p14:tracePt t="30328" x="2776538" y="5775325"/>
          <p14:tracePt t="30337" x="2630488" y="5740400"/>
          <p14:tracePt t="30344" x="2424113" y="5715000"/>
          <p14:tracePt t="30352" x="2303463" y="5680075"/>
          <p14:tracePt t="30360" x="2235200" y="5672138"/>
          <p14:tracePt t="30373" x="2087563" y="5654675"/>
          <p14:tracePt t="30376" x="2019300" y="5637213"/>
          <p14:tracePt t="30384" x="1958975" y="5611813"/>
          <p14:tracePt t="30392" x="1933575" y="5594350"/>
          <p14:tracePt t="30401" x="1916113" y="5594350"/>
          <p14:tracePt t="30687" x="1925638" y="5594350"/>
          <p14:tracePt t="30800" x="1958975" y="5611813"/>
          <p14:tracePt t="30808" x="1985963" y="5637213"/>
          <p14:tracePt t="30816" x="2019300" y="5664200"/>
          <p14:tracePt t="30824" x="2071688" y="5672138"/>
          <p14:tracePt t="30833" x="2097088" y="5680075"/>
          <p14:tracePt t="30840" x="2105025" y="5680075"/>
          <p14:tracePt t="30849" x="2114550" y="5697538"/>
          <p14:tracePt t="30872" x="2122488" y="5697538"/>
          <p14:tracePt t="30880" x="2139950" y="5697538"/>
          <p14:tracePt t="30888" x="2147888" y="5697538"/>
          <p14:tracePt t="30896" x="2147888" y="5689600"/>
          <p14:tracePt t="31080" x="2157413" y="5689600"/>
          <p14:tracePt t="31096" x="2157413" y="5680075"/>
          <p14:tracePt t="31105" x="2174875" y="5646738"/>
          <p14:tracePt t="31112" x="2200275" y="5637213"/>
          <p14:tracePt t="31120" x="2217738" y="5603875"/>
          <p14:tracePt t="31128" x="2251075" y="5561013"/>
          <p14:tracePt t="31136" x="2293938" y="5516563"/>
          <p14:tracePt t="31144" x="2336800" y="5457825"/>
          <p14:tracePt t="31152" x="2354263" y="5405438"/>
          <p14:tracePt t="31160" x="2397125" y="5327650"/>
          <p14:tracePt t="31168" x="2432050" y="5224463"/>
          <p14:tracePt t="31176" x="2484438" y="5105400"/>
          <p14:tracePt t="31184" x="2500313" y="5010150"/>
          <p14:tracePt t="31192" x="2517775" y="4932363"/>
          <p14:tracePt t="31200" x="2535238" y="4838700"/>
          <p14:tracePt t="31208" x="2535238" y="4786313"/>
          <p14:tracePt t="31216" x="2535238" y="4718050"/>
          <p14:tracePt t="31224" x="2535238" y="4667250"/>
          <p14:tracePt t="31232" x="2527300" y="4632325"/>
          <p14:tracePt t="31240" x="2517775" y="4589463"/>
          <p14:tracePt t="31248" x="2500313" y="4554538"/>
          <p14:tracePt t="31256" x="2492375" y="4529138"/>
          <p14:tracePt t="31266" x="2484438" y="4521200"/>
          <p14:tracePt t="31272" x="2457450" y="4511675"/>
          <p14:tracePt t="31280" x="2449513" y="4503738"/>
          <p14:tracePt t="31288" x="2439988" y="4486275"/>
          <p14:tracePt t="31296" x="2432050" y="4486275"/>
          <p14:tracePt t="31304" x="2406650" y="4486275"/>
          <p14:tracePt t="31312" x="2397125" y="4476750"/>
          <p14:tracePt t="31320" x="2389188" y="4476750"/>
          <p14:tracePt t="31328" x="2381250" y="4476750"/>
          <p14:tracePt t="31336" x="2371725" y="4476750"/>
          <p14:tracePt t="31344" x="2371725" y="4468813"/>
          <p14:tracePt t="31360" x="2363788" y="4468813"/>
          <p14:tracePt t="31368" x="2363788" y="4460875"/>
          <p14:tracePt t="31376" x="2354263" y="4451350"/>
          <p14:tracePt t="31384" x="2354263" y="4443413"/>
          <p14:tracePt t="31392" x="2336800" y="4433888"/>
          <p14:tracePt t="31400" x="2328863" y="4408488"/>
          <p14:tracePt t="31408" x="2328863" y="4400550"/>
          <p14:tracePt t="31416" x="2320925" y="4383088"/>
          <p14:tracePt t="31424" x="2320925" y="4365625"/>
          <p14:tracePt t="31432" x="2311400" y="4348163"/>
          <p14:tracePt t="31440" x="2311400" y="4340225"/>
          <p14:tracePt t="31448" x="2311400" y="4314825"/>
          <p14:tracePt t="31456" x="2286000" y="4287838"/>
          <p14:tracePt t="31465" x="2286000" y="4271963"/>
          <p14:tracePt t="31472" x="2278063" y="4244975"/>
          <p14:tracePt t="31480" x="2260600" y="4237038"/>
          <p14:tracePt t="31488" x="2251075" y="4227513"/>
          <p14:tracePt t="31496" x="2251075" y="4219575"/>
          <p14:tracePt t="31504" x="2235200" y="4211638"/>
          <p14:tracePt t="31512" x="2225675" y="4194175"/>
          <p14:tracePt t="31520" x="2225675" y="4184650"/>
          <p14:tracePt t="31528" x="2208213" y="4168775"/>
          <p14:tracePt t="31536" x="2200275" y="4159250"/>
          <p14:tracePt t="31544" x="2190750" y="4141788"/>
          <p14:tracePt t="31552" x="2182813" y="4141788"/>
          <p14:tracePt t="31560" x="2174875" y="4133850"/>
          <p14:tracePt t="31568" x="2174875" y="4124325"/>
          <p14:tracePt t="31576" x="2165350" y="4116388"/>
          <p14:tracePt t="31584" x="2157413" y="4116388"/>
          <p14:tracePt t="31592" x="2157413" y="4108450"/>
          <p14:tracePt t="31600" x="2139950" y="4108450"/>
          <p14:tracePt t="31608" x="2132013" y="4108450"/>
          <p14:tracePt t="31664" x="2132013" y="4098925"/>
          <p14:tracePt t="32000" x="2132013" y="4108450"/>
          <p14:tracePt t="32008" x="2132013" y="4211638"/>
          <p14:tracePt t="32016" x="2132013" y="4305300"/>
          <p14:tracePt t="32024" x="2157413" y="4425950"/>
          <p14:tracePt t="32032" x="2190750" y="4572000"/>
          <p14:tracePt t="32040" x="2251075" y="4718050"/>
          <p14:tracePt t="32048" x="2320925" y="4881563"/>
          <p14:tracePt t="32056" x="2354263" y="4984750"/>
          <p14:tracePt t="32065" x="2406650" y="5087938"/>
          <p14:tracePt t="32072" x="2424113" y="5156200"/>
          <p14:tracePt t="32080" x="2449513" y="5216525"/>
          <p14:tracePt t="32089" x="2474913" y="5267325"/>
          <p14:tracePt t="32096" x="2474913" y="5319713"/>
          <p14:tracePt t="32104" x="2474913" y="5362575"/>
          <p14:tracePt t="32112" x="2474913" y="5370513"/>
          <p14:tracePt t="32120" x="2474913" y="5380038"/>
          <p14:tracePt t="32128" x="2474913" y="5387975"/>
          <p14:tracePt t="32136" x="2474913" y="5397500"/>
          <p14:tracePt t="32152" x="2466975" y="5397500"/>
          <p14:tracePt t="32160" x="2457450" y="5397500"/>
          <p14:tracePt t="32168" x="2449513" y="5397500"/>
          <p14:tracePt t="32176" x="2424113" y="5397500"/>
          <p14:tracePt t="32184" x="2414588" y="5397500"/>
          <p14:tracePt t="32192" x="2397125" y="5414963"/>
          <p14:tracePt t="32201" x="2389188" y="5414963"/>
          <p14:tracePt t="32217" x="2363788" y="5414963"/>
          <p14:tracePt t="32224" x="2363788" y="5422900"/>
          <p14:tracePt t="32233" x="2354263" y="5422900"/>
          <p14:tracePt t="32256" x="2346325" y="5422900"/>
          <p14:tracePt t="32288" x="2346325" y="5430838"/>
          <p14:tracePt t="32368" x="2336800" y="5430838"/>
          <p14:tracePt t="32376" x="2336800" y="5448300"/>
          <p14:tracePt t="32384" x="2328863" y="5448300"/>
          <p14:tracePt t="32402" x="2328863" y="5457825"/>
          <p14:tracePt t="32408" x="2320925" y="5457825"/>
          <p14:tracePt t="32464" x="2303463" y="5457825"/>
          <p14:tracePt t="32544" x="2293938" y="5465763"/>
          <p14:tracePt t="32552" x="2286000" y="5465763"/>
          <p14:tracePt t="32560" x="2278063" y="5465763"/>
          <p14:tracePt t="33584" x="2278063" y="5483225"/>
          <p14:tracePt t="33593" x="2328863" y="5516563"/>
          <p14:tracePt t="33600" x="2406650" y="5551488"/>
          <p14:tracePt t="33608" x="2509838" y="5594350"/>
          <p14:tracePt t="33616" x="2578100" y="5594350"/>
          <p14:tracePt t="33624" x="2673350" y="5611813"/>
          <p14:tracePt t="33632" x="2724150" y="5629275"/>
          <p14:tracePt t="33640" x="2801938" y="5646738"/>
          <p14:tracePt t="33649" x="2835275" y="5646738"/>
          <p14:tracePt t="33656" x="2862263" y="5654675"/>
          <p14:tracePt t="33665" x="2913063" y="5654675"/>
          <p14:tracePt t="33672" x="2938463" y="5654675"/>
          <p14:tracePt t="33681" x="2973388" y="5664200"/>
          <p14:tracePt t="33689" x="2981325" y="5664200"/>
          <p14:tracePt t="33697" x="3008313" y="5664200"/>
          <p14:tracePt t="33704" x="3016250" y="5664200"/>
          <p14:tracePt t="33712" x="3033713" y="5664200"/>
          <p14:tracePt t="33720" x="3059113" y="5664200"/>
          <p14:tracePt t="33728" x="3094038" y="5664200"/>
          <p14:tracePt t="33736" x="3144838" y="5664200"/>
          <p14:tracePt t="33744" x="3197225" y="5664200"/>
          <p14:tracePt t="33752" x="3265488" y="5664200"/>
          <p14:tracePt t="33760" x="3360738" y="5664200"/>
          <p14:tracePt t="33768" x="3497263" y="5664200"/>
          <p14:tracePt t="33776" x="3592513" y="5664200"/>
          <p14:tracePt t="33784" x="3729038" y="5664200"/>
          <p14:tracePt t="33793" x="3867150" y="5664200"/>
          <p14:tracePt t="33801" x="3962400" y="5664200"/>
          <p14:tracePt t="33811" x="4098925" y="5664200"/>
          <p14:tracePt t="33817" x="4168775" y="5664200"/>
          <p14:tracePt t="33825" x="4262438" y="5664200"/>
          <p14:tracePt t="33833" x="4297363" y="5664200"/>
          <p14:tracePt t="33841" x="4330700" y="5664200"/>
          <p14:tracePt t="33849" x="4357688" y="5664200"/>
          <p14:tracePt t="33857" x="4365625" y="5664200"/>
          <p14:tracePt t="33866" x="4373563" y="5664200"/>
          <p14:tracePt t="33938" x="4373563" y="5689600"/>
          <p14:tracePt t="33945" x="4383088" y="5715000"/>
          <p14:tracePt t="33953" x="4408488" y="5749925"/>
          <p14:tracePt t="33961" x="4425950" y="5775325"/>
          <p14:tracePt t="33969" x="4433888" y="5800725"/>
          <p14:tracePt t="33977" x="4451350" y="5818188"/>
          <p14:tracePt t="33985" x="4468813" y="5843588"/>
          <p14:tracePt t="33993" x="4486275" y="5853113"/>
          <p14:tracePt t="34001" x="4503738" y="5861050"/>
          <p14:tracePt t="34009" x="4546600" y="5886450"/>
          <p14:tracePt t="34017" x="4564063" y="5903913"/>
          <p14:tracePt t="34024" x="4589463" y="5903913"/>
          <p14:tracePt t="34032" x="4614863" y="5913438"/>
          <p14:tracePt t="34042" x="4622800" y="5913438"/>
          <p14:tracePt t="34048" x="4632325" y="5913438"/>
          <p14:tracePt t="34056" x="4640263" y="5913438"/>
          <p14:tracePt t="34065" x="4649788" y="5913438"/>
          <p14:tracePt t="34072" x="4657725" y="5913438"/>
          <p14:tracePt t="34096" x="4667250" y="5913438"/>
          <p14:tracePt t="34112" x="4683125" y="5913438"/>
          <p14:tracePt t="34264" x="4675188" y="5913438"/>
          <p14:tracePt t="34272" x="4667250" y="5913438"/>
          <p14:tracePt t="34281" x="4657725" y="5913438"/>
          <p14:tracePt t="34288" x="4640263" y="5913438"/>
          <p14:tracePt t="34296" x="4632325" y="5921375"/>
          <p14:tracePt t="34305" x="4606925" y="5921375"/>
          <p14:tracePt t="34312" x="4589463" y="5921375"/>
          <p14:tracePt t="34329" x="4572000" y="5921375"/>
          <p14:tracePt t="34345" x="4564063" y="5929313"/>
          <p14:tracePt t="34505" x="4554538" y="5929313"/>
          <p14:tracePt t="34512" x="4546600" y="5929313"/>
          <p14:tracePt t="34521" x="4537075" y="5929313"/>
          <p14:tracePt t="34529" x="4511675" y="5946775"/>
          <p14:tracePt t="34537" x="4503738" y="5946775"/>
          <p14:tracePt t="34545" x="4494213" y="5946775"/>
          <p14:tracePt t="34553" x="4476750" y="5956300"/>
          <p14:tracePt t="34561" x="4460875" y="5956300"/>
          <p14:tracePt t="34569" x="4443413" y="5964238"/>
          <p14:tracePt t="34577" x="4418013" y="5964238"/>
          <p14:tracePt t="34585" x="4400550" y="5981700"/>
          <p14:tracePt t="34593" x="4373563" y="5981700"/>
          <p14:tracePt t="34601" x="4340225" y="5989638"/>
          <p14:tracePt t="34609" x="4297363" y="6007100"/>
          <p14:tracePt t="34617" x="4244975" y="6007100"/>
          <p14:tracePt t="34625" x="4176713" y="6015038"/>
          <p14:tracePt t="34633" x="4141788" y="6032500"/>
          <p14:tracePt t="34641" x="4048125" y="6042025"/>
          <p14:tracePt t="34649" x="3995738" y="6042025"/>
          <p14:tracePt t="34657" x="3910013" y="6059488"/>
          <p14:tracePt t="34665" x="3859213" y="6075363"/>
          <p14:tracePt t="34673" x="3806825" y="6084888"/>
          <p14:tracePt t="34682" x="3713163" y="6102350"/>
          <p14:tracePt t="34689" x="3635375" y="6102350"/>
          <p14:tracePt t="34697" x="3540125" y="6118225"/>
          <p14:tracePt t="34705" x="3489325" y="6127750"/>
          <p14:tracePt t="34713" x="3411538" y="6145213"/>
          <p14:tracePt t="34721" x="3360738" y="6145213"/>
          <p14:tracePt t="34729" x="3308350" y="6162675"/>
          <p14:tracePt t="34737" x="3275013" y="6170613"/>
          <p14:tracePt t="34745" x="3230563" y="6170613"/>
          <p14:tracePt t="34753" x="3197225" y="6170613"/>
          <p14:tracePt t="34761" x="3162300" y="6170613"/>
          <p14:tracePt t="34769" x="3128963" y="6170613"/>
          <p14:tracePt t="34777" x="3101975" y="6170613"/>
          <p14:tracePt t="34785" x="3076575" y="6170613"/>
          <p14:tracePt t="34793" x="3068638" y="6170613"/>
          <p14:tracePt t="34801" x="3059113" y="6170613"/>
          <p14:tracePt t="34809" x="3051175" y="6170613"/>
          <p14:tracePt t="34817" x="3041650" y="6170613"/>
          <p14:tracePt t="34849" x="3033713" y="6170613"/>
          <p14:tracePt t="34873" x="3025775" y="6170613"/>
          <p14:tracePt t="34881" x="3016250" y="6170613"/>
          <p14:tracePt t="34889" x="2998788" y="6170613"/>
          <p14:tracePt t="34905" x="2990850" y="6170613"/>
          <p14:tracePt t="34913" x="2981325" y="6170613"/>
          <p14:tracePt t="34921" x="2973388" y="6170613"/>
          <p14:tracePt t="34937" x="2965450" y="6170613"/>
          <p14:tracePt t="34985" x="2955925" y="6170613"/>
          <p14:tracePt t="35001" x="2947988" y="6170613"/>
          <p14:tracePt t="35009" x="2930525" y="6170613"/>
          <p14:tracePt t="35017" x="2922588" y="6170613"/>
          <p14:tracePt t="35025" x="2913063" y="6170613"/>
          <p14:tracePt t="35033" x="2895600" y="6162675"/>
          <p14:tracePt t="35041" x="2870200" y="6145213"/>
          <p14:tracePt t="35049" x="2862263" y="6145213"/>
          <p14:tracePt t="35057" x="2835275" y="6145213"/>
          <p14:tracePt t="35065" x="2827338" y="6145213"/>
          <p14:tracePt t="35073" x="2809875" y="6145213"/>
          <p14:tracePt t="35081" x="2801938" y="6145213"/>
          <p14:tracePt t="35089" x="2792413" y="6145213"/>
          <p14:tracePt t="35097" x="2767013" y="6145213"/>
          <p14:tracePt t="35105" x="2759075" y="6145213"/>
          <p14:tracePt t="35113" x="2741613" y="6145213"/>
          <p14:tracePt t="35121" x="2724150" y="6145213"/>
          <p14:tracePt t="35129" x="2716213" y="6145213"/>
          <p14:tracePt t="35137" x="2706688" y="6145213"/>
          <p14:tracePt t="35145" x="2689225" y="6145213"/>
          <p14:tracePt t="35153" x="2681288" y="6145213"/>
          <p14:tracePt t="35161" x="2663825" y="6145213"/>
          <p14:tracePt t="35169" x="2655888" y="6145213"/>
          <p14:tracePt t="35177" x="2638425" y="6135688"/>
          <p14:tracePt t="35185" x="2630488" y="6127750"/>
          <p14:tracePt t="35193" x="2620963" y="6127750"/>
          <p14:tracePt t="35201" x="2603500" y="6127750"/>
          <p14:tracePt t="35209" x="2595563" y="6118225"/>
          <p14:tracePt t="35217" x="2586038" y="6118225"/>
          <p14:tracePt t="35225" x="2578100" y="6118225"/>
          <p14:tracePt t="35233" x="2578100" y="6110288"/>
          <p14:tracePt t="35241" x="2570163" y="6110288"/>
          <p14:tracePt t="35249" x="2560638" y="6110288"/>
          <p14:tracePt t="35257" x="2535238" y="6084888"/>
          <p14:tracePt t="35265" x="2517775" y="6084888"/>
          <p14:tracePt t="35273" x="2474913" y="6059488"/>
          <p14:tracePt t="35281" x="2371725" y="6059488"/>
          <p14:tracePt t="35289" x="2293938" y="6032500"/>
          <p14:tracePt t="35298" x="2147888" y="5972175"/>
          <p14:tracePt t="35305" x="2028825" y="5921375"/>
          <p14:tracePt t="35313" x="1985963" y="5895975"/>
          <p14:tracePt t="35762" x="1985963" y="5913438"/>
          <p14:tracePt t="35769" x="1993900" y="5913438"/>
          <p14:tracePt t="35793" x="1993900" y="5921375"/>
          <p14:tracePt t="35801" x="2011363" y="5921375"/>
          <p14:tracePt t="35849" x="2011363" y="5929313"/>
          <p14:tracePt t="35857" x="2011363" y="5938838"/>
          <p14:tracePt t="35881" x="2019300" y="5946775"/>
          <p14:tracePt t="35905" x="2019300" y="5956300"/>
          <p14:tracePt t="35913" x="2028825" y="5956300"/>
          <p14:tracePt t="35961" x="2028825" y="5964238"/>
          <p14:tracePt t="36089" x="2019300" y="5964238"/>
          <p14:tracePt t="36105" x="2001838" y="5964238"/>
          <p14:tracePt t="36321" x="1993900" y="5964238"/>
          <p14:tracePt t="36353" x="1985963" y="5964238"/>
          <p14:tracePt t="36361" x="1976438" y="5956300"/>
          <p14:tracePt t="36377" x="1968500" y="5946775"/>
          <p14:tracePt t="36386" x="1958975" y="5946775"/>
          <p14:tracePt t="36401" x="1951038" y="5946775"/>
          <p14:tracePt t="36409" x="1933575" y="5946775"/>
          <p14:tracePt t="36417" x="1925638" y="5938838"/>
          <p14:tracePt t="36425" x="1916113" y="5938838"/>
          <p14:tracePt t="36433" x="1908175" y="5938838"/>
          <p14:tracePt t="36441" x="1898650" y="5938838"/>
          <p14:tracePt t="36449" x="1882775" y="5938838"/>
          <p14:tracePt t="36457" x="1865313" y="5938838"/>
          <p14:tracePt t="36465" x="1855788" y="5929313"/>
          <p14:tracePt t="36473" x="1838325" y="5929313"/>
          <p14:tracePt t="36481" x="1812925" y="5929313"/>
          <p14:tracePt t="36489" x="1795463" y="5913438"/>
          <p14:tracePt t="36498" x="1770063" y="5913438"/>
          <p14:tracePt t="36505" x="1736725" y="5913438"/>
          <p14:tracePt t="36513" x="1709738" y="5913438"/>
          <p14:tracePt t="36521" x="1701800" y="5913438"/>
          <p14:tracePt t="36529" x="1684338" y="5903913"/>
          <p14:tracePt t="36537" x="1666875" y="5895975"/>
          <p14:tracePt t="36545" x="1658938" y="5895975"/>
          <p14:tracePt t="36553" x="1649413" y="5895975"/>
          <p14:tracePt t="36561" x="1633538" y="5886450"/>
          <p14:tracePt t="36569" x="1616075" y="5878513"/>
          <p14:tracePt t="36585" x="1598613" y="5861050"/>
          <p14:tracePt t="36593" x="1598613" y="5853113"/>
          <p14:tracePt t="36601" x="1573213" y="5843588"/>
          <p14:tracePt t="36609" x="1563688" y="5843588"/>
          <p14:tracePt t="36617" x="1555750" y="5835650"/>
          <p14:tracePt t="36625" x="1546225" y="5835650"/>
          <p14:tracePt t="36633" x="1520825" y="5810250"/>
          <p14:tracePt t="36641" x="1512888" y="5810250"/>
          <p14:tracePt t="36649" x="1495425" y="5800725"/>
          <p14:tracePt t="36657" x="1477963" y="5775325"/>
          <p14:tracePt t="36665" x="1470025" y="5775325"/>
          <p14:tracePt t="36673" x="1460500" y="5765800"/>
          <p14:tracePt t="36682" x="1443038" y="5765800"/>
          <p14:tracePt t="36689" x="1417638" y="5757863"/>
          <p14:tracePt t="36698" x="1392238" y="5740400"/>
          <p14:tracePt t="36705" x="1374775" y="5740400"/>
          <p14:tracePt t="36713" x="1349375" y="5732463"/>
          <p14:tracePt t="36721" x="1349375" y="5722938"/>
          <p14:tracePt t="36729" x="1341438" y="5722938"/>
          <p14:tracePt t="36737" x="1331913" y="5722938"/>
          <p14:tracePt t="36753" x="1323975" y="5722938"/>
          <p14:tracePt t="36761" x="1323975" y="5715000"/>
          <p14:tracePt t="36769" x="1323975" y="5707063"/>
          <p14:tracePt t="36777" x="1306513" y="5707063"/>
          <p14:tracePt t="36785" x="1306513" y="5689600"/>
          <p14:tracePt t="36801" x="1306513" y="5680075"/>
          <p14:tracePt t="36809" x="1296988" y="5680075"/>
          <p14:tracePt t="36817" x="1296988" y="5672138"/>
          <p14:tracePt t="36825" x="1296988" y="5664200"/>
          <p14:tracePt t="36841" x="1296988" y="5654675"/>
          <p14:tracePt t="36850" x="1296988" y="5646738"/>
          <p14:tracePt t="36857" x="1296988" y="5637213"/>
          <p14:tracePt t="36865" x="1296988" y="5629275"/>
          <p14:tracePt t="36873" x="1296988" y="5611813"/>
          <p14:tracePt t="37514" x="1306513" y="5594350"/>
          <p14:tracePt t="37521" x="1306513" y="5543550"/>
          <p14:tracePt t="37530" x="1314450" y="5516563"/>
          <p14:tracePt t="37538" x="1314450" y="5465763"/>
          <p14:tracePt t="37545" x="1314450" y="5448300"/>
          <p14:tracePt t="37554" x="1314450" y="5405438"/>
          <p14:tracePt t="37562" x="1314450" y="5370513"/>
          <p14:tracePt t="37569" x="1314450" y="5337175"/>
          <p14:tracePt t="37577" x="1306513" y="5267325"/>
          <p14:tracePt t="37585" x="1306513" y="5216525"/>
          <p14:tracePt t="37593" x="1281113" y="5156200"/>
          <p14:tracePt t="37601" x="1271588" y="5105400"/>
          <p14:tracePt t="37609" x="1238250" y="5027613"/>
          <p14:tracePt t="37617" x="1211263" y="4967288"/>
          <p14:tracePt t="37625" x="1177925" y="4916488"/>
          <p14:tracePt t="37634" x="1150938" y="4838700"/>
          <p14:tracePt t="37641" x="1135063" y="4786313"/>
          <p14:tracePt t="37650" x="1082675" y="4683125"/>
          <p14:tracePt t="37658" x="1074738" y="4632325"/>
          <p14:tracePt t="37666" x="1057275" y="4554538"/>
          <p14:tracePt t="37674" x="1039813" y="4503738"/>
          <p14:tracePt t="37682" x="1039813" y="4433888"/>
          <p14:tracePt t="37690" x="1039813" y="4383088"/>
          <p14:tracePt t="37699" x="1039813" y="4330700"/>
          <p14:tracePt t="37706" x="1057275" y="4287838"/>
          <p14:tracePt t="37715" x="1082675" y="4262438"/>
          <p14:tracePt t="37724" x="1125538" y="4211638"/>
          <p14:tracePt t="37730" x="1168400" y="4168775"/>
          <p14:tracePt t="37743" x="1228725" y="4108450"/>
          <p14:tracePt t="37746" x="1271588" y="4081463"/>
          <p14:tracePt t="37754" x="1289050" y="4056063"/>
          <p14:tracePt t="37762" x="1314450" y="4048125"/>
          <p14:tracePt t="37770" x="1323975" y="4030663"/>
          <p14:tracePt t="37794" x="1331913" y="4022725"/>
          <p14:tracePt t="39138" x="1323975" y="4013200"/>
          <p14:tracePt t="39146" x="1306513" y="3978275"/>
          <p14:tracePt t="39154" x="1281113" y="3952875"/>
          <p14:tracePt t="39162" x="1238250" y="3919538"/>
          <p14:tracePt t="39650" x="1271588" y="3927475"/>
          <p14:tracePt t="39666" x="1281113" y="3944938"/>
          <p14:tracePt t="39698" x="1289050" y="3944938"/>
          <p14:tracePt t="39715" x="1289050" y="3952875"/>
          <p14:tracePt t="39722" x="1306513" y="3952875"/>
          <p14:tracePt t="39738" x="1314450" y="3952875"/>
          <p14:tracePt t="39746" x="1314450" y="3962400"/>
          <p14:tracePt t="39754" x="1314450" y="3970338"/>
          <p14:tracePt t="39762" x="1323975" y="3970338"/>
          <p14:tracePt t="39770" x="1323975" y="3978275"/>
          <p14:tracePt t="39778" x="1331913" y="3978275"/>
          <p14:tracePt t="39802" x="1331913" y="3987800"/>
          <p14:tracePt t="39899" x="1341438" y="3987800"/>
          <p14:tracePt t="40131" x="1341438" y="3995738"/>
          <p14:tracePt t="40141" x="1349375" y="3995738"/>
          <p14:tracePt t="40147" x="1357313" y="4005263"/>
          <p14:tracePt t="40163" x="1374775" y="4005263"/>
          <p14:tracePt t="40171" x="1384300" y="4005263"/>
          <p14:tracePt t="40179" x="1384300" y="4022725"/>
          <p14:tracePt t="40187" x="1392238" y="4022725"/>
          <p14:tracePt t="40195" x="1400175" y="4022725"/>
          <p14:tracePt t="40203" x="1400175" y="4030663"/>
          <p14:tracePt t="40211" x="1409700" y="4030663"/>
          <p14:tracePt t="40227" x="1417638" y="4030663"/>
          <p14:tracePt t="40235" x="1417638" y="4038600"/>
          <p14:tracePt t="40243" x="1427163" y="4038600"/>
          <p14:tracePt t="40250" x="1427163" y="4048125"/>
          <p14:tracePt t="40266" x="1443038" y="4048125"/>
          <p14:tracePt t="40275" x="1443038" y="4056063"/>
          <p14:tracePt t="40403" x="1443038" y="4065588"/>
          <p14:tracePt t="40411" x="1452563" y="4073525"/>
          <p14:tracePt t="40419" x="1460500" y="4073525"/>
          <p14:tracePt t="40427" x="1460500" y="4090988"/>
          <p14:tracePt t="40436" x="1470025" y="4098925"/>
          <p14:tracePt t="40451" x="1477963" y="4098925"/>
          <p14:tracePt t="40467" x="1487488" y="4098925"/>
          <p14:tracePt t="40499" x="1495425" y="4108450"/>
          <p14:tracePt t="41043" x="1487488" y="4108450"/>
          <p14:tracePt t="41060" x="1470025" y="4108450"/>
          <p14:tracePt t="41067" x="1452563" y="4108450"/>
          <p14:tracePt t="41083" x="1443038" y="4108450"/>
          <p14:tracePt t="41099" x="1435100" y="4108450"/>
          <p14:tracePt t="41107" x="1427163" y="4108450"/>
          <p14:tracePt t="41116" x="1417638" y="4108450"/>
          <p14:tracePt t="41123" x="1392238" y="4108450"/>
          <p14:tracePt t="41133" x="1374775" y="4108450"/>
          <p14:tracePt t="41139" x="1349375" y="4108450"/>
          <p14:tracePt t="41149" x="1331913" y="4108450"/>
          <p14:tracePt t="41157" x="1306513" y="4108450"/>
          <p14:tracePt t="41163" x="1296988" y="4108450"/>
          <p14:tracePt t="41171" x="1289050" y="4108450"/>
          <p14:tracePt t="41179" x="1281113" y="4108450"/>
          <p14:tracePt t="41187" x="1263650" y="4108450"/>
          <p14:tracePt t="41195" x="1246188" y="4108450"/>
          <p14:tracePt t="41203" x="1238250" y="4116388"/>
          <p14:tracePt t="41211" x="1228725" y="4116388"/>
          <p14:tracePt t="41219" x="1220788" y="4116388"/>
          <p14:tracePt t="41227" x="1211263" y="4116388"/>
          <p14:tracePt t="41347" x="1211263" y="4124325"/>
          <p14:tracePt t="41355" x="1193800" y="4124325"/>
          <p14:tracePt t="41363" x="1185863" y="4124325"/>
          <p14:tracePt t="41371" x="1168400" y="4141788"/>
          <p14:tracePt t="41379" x="1143000" y="4151313"/>
          <p14:tracePt t="41387" x="1117600" y="4159250"/>
          <p14:tracePt t="41395" x="1092200" y="4184650"/>
          <p14:tracePt t="41403" x="1057275" y="4211638"/>
          <p14:tracePt t="41411" x="996950" y="4254500"/>
          <p14:tracePt t="41419" x="962025" y="4297363"/>
          <p14:tracePt t="41427" x="893763" y="4373563"/>
          <p14:tracePt t="41435" x="876300" y="4451350"/>
          <p14:tracePt t="41443" x="825500" y="4572000"/>
          <p14:tracePt t="41451" x="782638" y="4657725"/>
          <p14:tracePt t="41459" x="765175" y="4770438"/>
          <p14:tracePt t="41467" x="747713" y="4829175"/>
          <p14:tracePt t="41475" x="747713" y="4899025"/>
          <p14:tracePt t="41483" x="747713" y="4967288"/>
          <p14:tracePt t="41491" x="747713" y="5002213"/>
          <p14:tracePt t="41499" x="765175" y="5027613"/>
          <p14:tracePt t="41507" x="773113" y="5070475"/>
          <p14:tracePt t="41515" x="815975" y="5095875"/>
          <p14:tracePt t="41523" x="850900" y="5121275"/>
          <p14:tracePt t="41532" x="876300" y="5130800"/>
          <p14:tracePt t="41539" x="901700" y="5156200"/>
          <p14:tracePt t="41548" x="928688" y="5165725"/>
          <p14:tracePt t="41555" x="954088" y="5191125"/>
          <p14:tracePt t="41563" x="971550" y="5191125"/>
          <p14:tracePt t="41571" x="1004888" y="5199063"/>
          <p14:tracePt t="41579" x="1022350" y="5216525"/>
          <p14:tracePt t="41587" x="1039813" y="5224463"/>
          <p14:tracePt t="41595" x="1047750" y="5224463"/>
          <p14:tracePt t="41603" x="1057275" y="5233988"/>
          <p14:tracePt t="41611" x="1074738" y="5241925"/>
          <p14:tracePt t="41619" x="1082675" y="5251450"/>
          <p14:tracePt t="41627" x="1100138" y="5259388"/>
          <p14:tracePt t="41635" x="1108075" y="5276850"/>
          <p14:tracePt t="41643" x="1125538" y="5302250"/>
          <p14:tracePt t="41651" x="1143000" y="5319713"/>
          <p14:tracePt t="41659" x="1160463" y="5345113"/>
          <p14:tracePt t="41667" x="1168400" y="5362575"/>
          <p14:tracePt t="41675" x="1193800" y="5380038"/>
          <p14:tracePt t="41683" x="1220788" y="5405438"/>
          <p14:tracePt t="41691" x="1228725" y="5414963"/>
          <p14:tracePt t="41700" x="1238250" y="5430838"/>
          <p14:tracePt t="41707" x="1246188" y="5457825"/>
          <p14:tracePt t="41715" x="1263650" y="5465763"/>
          <p14:tracePt t="41723" x="1271588" y="5473700"/>
          <p14:tracePt t="41732" x="1271588" y="5500688"/>
          <p14:tracePt t="41739" x="1281113" y="5500688"/>
          <p14:tracePt t="41748" x="1281113" y="5516563"/>
          <p14:tracePt t="41764" x="1281113" y="5526088"/>
          <p14:tracePt t="41771" x="1289050" y="5534025"/>
          <p14:tracePt t="41779" x="1289050" y="5543550"/>
          <p14:tracePt t="41795" x="1289050" y="5561013"/>
          <p14:tracePt t="41811" x="1289050" y="5568950"/>
          <p14:tracePt t="41819" x="1289050" y="5576888"/>
          <p14:tracePt t="41964" x="1289050" y="5568950"/>
          <p14:tracePt t="41987" x="1289050" y="5551488"/>
          <p14:tracePt t="42043" x="1289050" y="5543550"/>
          <p14:tracePt t="42060" x="1289050" y="5534025"/>
          <p14:tracePt t="42075" x="1289050" y="5526088"/>
          <p14:tracePt t="42099" x="1289050" y="5516563"/>
          <p14:tracePt t="42108" x="1281113" y="5516563"/>
          <p14:tracePt t="42116" x="1281113" y="5491163"/>
          <p14:tracePt t="42124" x="1271588" y="5483225"/>
          <p14:tracePt t="42132" x="1254125" y="5448300"/>
          <p14:tracePt t="42139" x="1246188" y="5430838"/>
          <p14:tracePt t="42150" x="1220788" y="5370513"/>
          <p14:tracePt t="42156" x="1203325" y="5337175"/>
          <p14:tracePt t="42164" x="1193800" y="5284788"/>
          <p14:tracePt t="42172" x="1160463" y="5181600"/>
          <p14:tracePt t="42180" x="1160463" y="5087938"/>
          <p14:tracePt t="42188" x="1143000" y="4975225"/>
          <p14:tracePt t="42196" x="1125538" y="4916488"/>
          <p14:tracePt t="42203" x="1125538" y="4803775"/>
          <p14:tracePt t="42212" x="1125538" y="4752975"/>
          <p14:tracePt t="42219" x="1135063" y="4700588"/>
          <p14:tracePt t="42227" x="1143000" y="4649788"/>
          <p14:tracePt t="42236" x="1160463" y="4606925"/>
          <p14:tracePt t="42243" x="1168400" y="4572000"/>
          <p14:tracePt t="42251" x="1185863" y="4537075"/>
          <p14:tracePt t="42260" x="1193800" y="4494213"/>
          <p14:tracePt t="42267" x="1220788" y="4460875"/>
          <p14:tracePt t="42275" x="1238250" y="4418013"/>
          <p14:tracePt t="42284" x="1246188" y="4383088"/>
          <p14:tracePt t="42292" x="1263650" y="4357688"/>
          <p14:tracePt t="42300" x="1271588" y="4322763"/>
          <p14:tracePt t="42307" x="1296988" y="4297363"/>
          <p14:tracePt t="42316" x="1306513" y="4262438"/>
          <p14:tracePt t="42324" x="1323975" y="4237038"/>
          <p14:tracePt t="42333" x="1323975" y="4227513"/>
          <p14:tracePt t="42339" x="1331913" y="4202113"/>
          <p14:tracePt t="42349" x="1331913" y="4194175"/>
          <p14:tracePt t="42356" x="1341438" y="4184650"/>
          <p14:tracePt t="42364" x="1341438" y="4176713"/>
          <p14:tracePt t="42372" x="1341438" y="4168775"/>
          <p14:tracePt t="42380" x="1341438" y="4151313"/>
          <p14:tracePt t="42468" x="1341438" y="4141788"/>
          <p14:tracePt t="42547" x="1349375" y="4141788"/>
          <p14:tracePt t="42571" x="1357313" y="4141788"/>
          <p14:tracePt t="42595" x="1374775" y="4141788"/>
          <p14:tracePt t="42635" x="1384300" y="4141788"/>
          <p14:tracePt t="42643" x="1384300" y="4133850"/>
          <p14:tracePt t="42651" x="1392238" y="4133850"/>
          <p14:tracePt t="42659" x="1392238" y="4124325"/>
          <p14:tracePt t="42675" x="1392238" y="4116388"/>
          <p14:tracePt t="42683" x="1400175" y="4116388"/>
          <p14:tracePt t="42811" x="1409700" y="4116388"/>
          <p14:tracePt t="42932" x="1400175" y="4116388"/>
          <p14:tracePt t="42940" x="1374775" y="4133850"/>
          <p14:tracePt t="42948" x="1331913" y="4159250"/>
          <p14:tracePt t="42955" x="1306513" y="4176713"/>
          <p14:tracePt t="42967" x="1271588" y="4202113"/>
          <p14:tracePt t="42972" x="1211263" y="4244975"/>
          <p14:tracePt t="42980" x="1177925" y="4287838"/>
          <p14:tracePt t="42988" x="1092200" y="4340225"/>
          <p14:tracePt t="42998" x="1047750" y="4391025"/>
          <p14:tracePt t="43004" x="944563" y="4486275"/>
          <p14:tracePt t="43012" x="885825" y="4546600"/>
          <p14:tracePt t="43020" x="815975" y="4632325"/>
          <p14:tracePt t="43032" x="765175" y="4710113"/>
          <p14:tracePt t="43036" x="739775" y="4786313"/>
          <p14:tracePt t="43044" x="704850" y="4881563"/>
          <p14:tracePt t="43052" x="704850" y="4975225"/>
          <p14:tracePt t="43061" x="704850" y="5113338"/>
          <p14:tracePt t="43068" x="712788" y="5216525"/>
          <p14:tracePt t="43076" x="765175" y="5311775"/>
          <p14:tracePt t="43083" x="798513" y="5414963"/>
          <p14:tracePt t="43092" x="876300" y="5500688"/>
          <p14:tracePt t="43100" x="928688" y="5561013"/>
          <p14:tracePt t="43108" x="989013" y="5619750"/>
          <p14:tracePt t="43116" x="1065213" y="5664200"/>
          <p14:tracePt t="43123" x="1108075" y="5689600"/>
          <p14:tracePt t="43132" x="1160463" y="5722938"/>
          <p14:tracePt t="43140" x="1185863" y="5732463"/>
          <p14:tracePt t="43149" x="1220788" y="5740400"/>
          <p14:tracePt t="43156" x="1246188" y="5740400"/>
          <p14:tracePt t="43165" x="1263650" y="5740400"/>
          <p14:tracePt t="43172" x="1271588" y="5740400"/>
          <p14:tracePt t="43380" x="1271588" y="5732463"/>
          <p14:tracePt t="43388" x="1254125" y="5697538"/>
          <p14:tracePt t="43396" x="1246188" y="5637213"/>
          <p14:tracePt t="43404" x="1211263" y="5561013"/>
          <p14:tracePt t="43412" x="1185863" y="5483225"/>
          <p14:tracePt t="43422" x="1150938" y="5405438"/>
          <p14:tracePt t="43428" x="1100138" y="5327650"/>
          <p14:tracePt t="43436" x="1065213" y="5208588"/>
          <p14:tracePt t="43444" x="1039813" y="5130800"/>
          <p14:tracePt t="43452" x="1022350" y="5053013"/>
          <p14:tracePt t="43460" x="1004888" y="4959350"/>
          <p14:tracePt t="43468" x="989013" y="4864100"/>
          <p14:tracePt t="43476" x="971550" y="4743450"/>
          <p14:tracePt t="43484" x="971550" y="4649788"/>
          <p14:tracePt t="43492" x="971550" y="4511675"/>
          <p14:tracePt t="43500" x="971550" y="4400550"/>
          <p14:tracePt t="43508" x="971550" y="4279900"/>
          <p14:tracePt t="43516" x="971550" y="4073525"/>
          <p14:tracePt t="43524" x="971550" y="3919538"/>
          <p14:tracePt t="43533" x="1004888" y="3756025"/>
          <p14:tracePt t="43540" x="1022350" y="3592513"/>
          <p14:tracePt t="43549" x="1074738" y="3421063"/>
          <p14:tracePt t="43556" x="1125538" y="3300413"/>
          <p14:tracePt t="43566" x="1185863" y="3154363"/>
          <p14:tracePt t="43571" x="1254125" y="3051175"/>
          <p14:tracePt t="43580" x="1289050" y="2955925"/>
          <p14:tracePt t="43588" x="1357313" y="2809875"/>
          <p14:tracePt t="43595" x="1409700" y="2681288"/>
          <p14:tracePt t="43603" x="1460500" y="2543175"/>
          <p14:tracePt t="43611" x="1477963" y="2439988"/>
          <p14:tracePt t="43619" x="1495425" y="2286000"/>
          <p14:tracePt t="43627" x="1512888" y="2139950"/>
          <p14:tracePt t="43635" x="1530350" y="2001838"/>
          <p14:tracePt t="43643" x="1573213" y="1812925"/>
          <p14:tracePt t="43651" x="1606550" y="1676400"/>
          <p14:tracePt t="43659" x="1624013" y="1487488"/>
          <p14:tracePt t="43668" x="1658938" y="1349375"/>
          <p14:tracePt t="43675" x="1676400" y="1160463"/>
          <p14:tracePt t="43684" x="1676400" y="1047750"/>
          <p14:tracePt t="43691" x="1719263" y="858838"/>
          <p14:tracePt t="43699" x="1736725" y="739775"/>
          <p14:tracePt t="43707" x="1752600" y="644525"/>
          <p14:tracePt t="43716" x="1787525" y="523875"/>
          <p14:tracePt t="43723" x="1812925" y="420688"/>
          <p14:tracePt t="43732" x="1873250" y="300038"/>
          <p14:tracePt t="43739" x="1898650" y="223838"/>
          <p14:tracePt t="43748" x="1933575" y="128588"/>
          <p14:tracePt t="43756" x="1968500" y="50800"/>
          <p14:tracePt t="44385" x="7004050" y="4038600"/>
          <p14:tracePt t="44393" x="6953250" y="4038600"/>
          <p14:tracePt t="44401" x="6883400" y="4038600"/>
          <p14:tracePt t="44409" x="6807200" y="4048125"/>
          <p14:tracePt t="44417" x="6729413" y="4090988"/>
          <p14:tracePt t="44425" x="6626225" y="4124325"/>
          <p14:tracePt t="44433" x="6530975" y="4159250"/>
          <p14:tracePt t="44442" x="6359525" y="4237038"/>
          <p14:tracePt t="44449" x="6213475" y="4287838"/>
          <p14:tracePt t="44457" x="6007100" y="4365625"/>
          <p14:tracePt t="44465" x="5818188" y="4425950"/>
          <p14:tracePt t="44473" x="5576888" y="4521200"/>
          <p14:tracePt t="44481" x="5362575" y="4622800"/>
          <p14:tracePt t="44489" x="5148263" y="4700588"/>
          <p14:tracePt t="44497" x="4770438" y="4838700"/>
          <p14:tracePt t="44505" x="4476750" y="4949825"/>
          <p14:tracePt t="44513" x="3944938" y="5156200"/>
          <p14:tracePt t="44521" x="3600450" y="5302250"/>
          <p14:tracePt t="44529" x="3094038" y="5603875"/>
          <p14:tracePt t="44537" x="2784475" y="5775325"/>
          <p14:tracePt t="44545" x="2492375" y="5989638"/>
          <p14:tracePt t="44553" x="2122488" y="6230938"/>
          <p14:tracePt t="44561" x="1925638" y="6367463"/>
          <p14:tracePt t="44569" x="1727200" y="6523038"/>
          <p14:tracePt t="44577" x="1598613" y="6616700"/>
          <p14:tracePt t="44585" x="1435100" y="6729413"/>
          <p14:tracePt t="44593" x="1349375" y="6797675"/>
          <p14:tracePt t="45285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28B3CA41-1CE8-424F-89F5-889E18553022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2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3789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F0FF83E6-65C2-4790-9700-596C3B46A15E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11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31749" name="Text Box 6"/>
          <p:cNvSpPr txBox="1">
            <a:spLocks noChangeArrowheads="1"/>
          </p:cNvSpPr>
          <p:nvPr/>
        </p:nvSpPr>
        <p:spPr bwMode="auto">
          <a:xfrm>
            <a:off x="2514600" y="228600"/>
            <a:ext cx="5943600" cy="36933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kern="0" dirty="0">
                <a:solidFill>
                  <a:schemeClr val="accent4"/>
                </a:solidFill>
              </a:rPr>
              <a:t>QUESTION: How about this table?</a:t>
            </a:r>
          </a:p>
        </p:txBody>
      </p:sp>
      <p:graphicFrame>
        <p:nvGraphicFramePr>
          <p:cNvPr id="29732" name="Group 36"/>
          <p:cNvGraphicFramePr>
            <a:graphicFrameLocks noGrp="1"/>
          </p:cNvGraphicFramePr>
          <p:nvPr/>
        </p:nvGraphicFramePr>
        <p:xfrm>
          <a:off x="3733800" y="762001"/>
          <a:ext cx="4724400" cy="2378075"/>
        </p:xfrm>
        <a:graphic>
          <a:graphicData uri="http://schemas.openxmlformats.org/drawingml/2006/table">
            <a:tbl>
              <a:tblPr/>
              <a:tblGrid>
                <a:gridCol w="213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56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LastName</a:t>
                      </a:r>
                    </a:p>
                  </a:txBody>
                  <a:tcPr marT="45732" marB="457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FirstName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6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32" marB="457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Homer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6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32" marB="457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Marge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6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Smithers</a:t>
                      </a:r>
                    </a:p>
                  </a:txBody>
                  <a:tcPr marT="45732" marB="457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Marge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6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32" marB="457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Homer</a:t>
                      </a:r>
                    </a:p>
                  </a:txBody>
                  <a:tcPr marT="45732" marB="4573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1770" name="Text Box 37"/>
          <p:cNvSpPr txBox="1">
            <a:spLocks noChangeArrowheads="1"/>
          </p:cNvSpPr>
          <p:nvPr/>
        </p:nvSpPr>
        <p:spPr bwMode="auto">
          <a:xfrm>
            <a:off x="3200400" y="3962401"/>
            <a:ext cx="6934200" cy="161582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kern="0" dirty="0">
                <a:solidFill>
                  <a:schemeClr val="accent4"/>
                </a:solidFill>
              </a:rPr>
              <a:t>QUESTION: What if we changed the last record to have a last name of </a:t>
            </a:r>
            <a:r>
              <a:rPr lang="en-US" b="1" kern="0" dirty="0" err="1">
                <a:solidFill>
                  <a:schemeClr val="accent4"/>
                </a:solidFill>
              </a:rPr>
              <a:t>Smithers</a:t>
            </a:r>
            <a:r>
              <a:rPr lang="en-US" b="1" kern="0" dirty="0">
                <a:solidFill>
                  <a:schemeClr val="accent4"/>
                </a:solidFill>
              </a:rPr>
              <a:t> rather than Simpson, then what could be a key in this particular snapshot of the database? (although, not a good one!)</a:t>
            </a:r>
          </a:p>
          <a:p>
            <a:pPr>
              <a:spcBef>
                <a:spcPct val="50000"/>
              </a:spcBef>
              <a:defRPr/>
            </a:pPr>
            <a:endParaRPr lang="en-US" b="1" kern="0" dirty="0">
              <a:solidFill>
                <a:srgbClr val="FFCC00"/>
              </a:solidFill>
            </a:endParaRPr>
          </a:p>
        </p:txBody>
      </p:sp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3716338" y="2616201"/>
            <a:ext cx="16764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800" b="1" kern="0">
                <a:solidFill>
                  <a:srgbClr val="FF0000"/>
                </a:solidFill>
              </a:rPr>
              <a:t>Smithers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3700463" y="2616201"/>
            <a:ext cx="16764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800" b="1" kern="0"/>
              <a:t>Simpson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93101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270"/>
    </mc:Choice>
    <mc:Fallback>
      <p:transition spd="slow" advTm="104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0833ED6-A9B2-4D11-ADD0-BA6A17610C39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3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3891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5A41ADA8-DACF-4849-BE08-C8FB28583C54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12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graphicFrame>
        <p:nvGraphicFramePr>
          <p:cNvPr id="30758" name="Group 38"/>
          <p:cNvGraphicFramePr>
            <a:graphicFrameLocks noGrp="1"/>
          </p:cNvGraphicFramePr>
          <p:nvPr/>
        </p:nvGraphicFramePr>
        <p:xfrm>
          <a:off x="2971800" y="762001"/>
          <a:ext cx="5638800" cy="2400305"/>
        </p:xfrm>
        <a:graphic>
          <a:graphicData uri="http://schemas.openxmlformats.org/drawingml/2006/table">
            <a:tbl>
              <a:tblPr/>
              <a:tblGrid>
                <a:gridCol w="182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84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Attribute1</a:t>
                      </a:r>
                    </a:p>
                  </a:txBody>
                  <a:tcPr marT="45714" marB="4571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Attribute2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Attribute3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a1</a:t>
                      </a:r>
                    </a:p>
                  </a:txBody>
                  <a:tcPr marT="45714" marB="4571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b1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c1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a1</a:t>
                      </a:r>
                    </a:p>
                  </a:txBody>
                  <a:tcPr marT="45714" marB="4571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b2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c1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a2</a:t>
                      </a:r>
                    </a:p>
                  </a:txBody>
                  <a:tcPr marT="45714" marB="4571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b1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c2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a2</a:t>
                      </a:r>
                    </a:p>
                  </a:txBody>
                  <a:tcPr marT="45714" marB="4571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b2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c2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2799" name="Text Box 39"/>
          <p:cNvSpPr txBox="1">
            <a:spLocks noChangeArrowheads="1"/>
          </p:cNvSpPr>
          <p:nvPr/>
        </p:nvSpPr>
        <p:spPr bwMode="auto">
          <a:xfrm>
            <a:off x="2514600" y="228600"/>
            <a:ext cx="5943600" cy="36933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kern="0" dirty="0">
                <a:solidFill>
                  <a:schemeClr val="accent4"/>
                </a:solidFill>
              </a:rPr>
              <a:t>QUESTION: </a:t>
            </a:r>
            <a:r>
              <a:rPr lang="en-US" kern="0" dirty="0">
                <a:solidFill>
                  <a:schemeClr val="accent4"/>
                </a:solidFill>
              </a:rPr>
              <a:t>How about this table?</a:t>
            </a:r>
            <a:endParaRPr lang="en-US" b="1" kern="0" dirty="0">
              <a:solidFill>
                <a:schemeClr val="accent4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704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958"/>
    </mc:Choice>
    <mc:Fallback>
      <p:transition spd="slow" advTm="119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7A833DB1-94B1-4A52-9AAE-70276A0871DA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3994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5894322D-31CE-4004-B1DA-89AD9F9CCCDE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13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3379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90800" y="228600"/>
            <a:ext cx="8077200" cy="6248400"/>
          </a:xfrm>
        </p:spPr>
        <p:txBody>
          <a:bodyPr/>
          <a:lstStyle/>
          <a:p>
            <a:pPr>
              <a:lnSpc>
                <a:spcPct val="80000"/>
              </a:lnSpc>
              <a:defRPr/>
            </a:pPr>
            <a:r>
              <a:rPr lang="en-US" sz="2800" b="1" dirty="0" err="1">
                <a:solidFill>
                  <a:schemeClr val="accent4"/>
                </a:solidFill>
              </a:rPr>
              <a:t>SuperKey</a:t>
            </a:r>
            <a:r>
              <a:rPr lang="en-US" sz="2800" b="1" dirty="0">
                <a:solidFill>
                  <a:schemeClr val="accent4"/>
                </a:solidFill>
              </a:rPr>
              <a:t>:</a:t>
            </a:r>
            <a:r>
              <a:rPr lang="en-US" sz="2800" dirty="0">
                <a:solidFill>
                  <a:schemeClr val="accent4"/>
                </a:solidFill>
              </a:rPr>
              <a:t> </a:t>
            </a:r>
            <a:r>
              <a:rPr lang="en-US" sz="2800" dirty="0"/>
              <a:t>any set of attributes that enforce that no </a:t>
            </a:r>
            <a:r>
              <a:rPr lang="en-US" sz="2800" dirty="0" err="1"/>
              <a:t>tuples</a:t>
            </a:r>
            <a:r>
              <a:rPr lang="en-US" sz="2800" dirty="0"/>
              <a:t> are alike </a:t>
            </a:r>
          </a:p>
          <a:p>
            <a:pPr>
              <a:lnSpc>
                <a:spcPct val="80000"/>
              </a:lnSpc>
              <a:defRPr/>
            </a:pPr>
            <a:r>
              <a:rPr lang="en-US" sz="2800" b="1" dirty="0">
                <a:solidFill>
                  <a:schemeClr val="accent4"/>
                </a:solidFill>
              </a:rPr>
              <a:t>Candidate Key</a:t>
            </a:r>
            <a:r>
              <a:rPr lang="en-US" sz="2800" b="1" dirty="0">
                <a:solidFill>
                  <a:srgbClr val="FFFF66"/>
                </a:solidFill>
              </a:rPr>
              <a:t>:</a:t>
            </a:r>
            <a:r>
              <a:rPr lang="en-US" sz="2800" dirty="0"/>
              <a:t> sometimes a table will have 2 possible things that could be keys (e.g. employee number and SSN, each of them is a candidate key ) also must be a </a:t>
            </a:r>
            <a:r>
              <a:rPr lang="en-US" sz="2800" dirty="0" err="1"/>
              <a:t>superkey</a:t>
            </a:r>
            <a:r>
              <a:rPr lang="en-US" sz="2800" dirty="0"/>
              <a:t> such that proper subset is a </a:t>
            </a:r>
            <a:r>
              <a:rPr lang="en-US" sz="2800" dirty="0" err="1"/>
              <a:t>superkey</a:t>
            </a:r>
            <a:r>
              <a:rPr lang="en-US" sz="2800" dirty="0"/>
              <a:t> within the relation. Candidate key is a “minimal </a:t>
            </a:r>
            <a:r>
              <a:rPr lang="en-US" sz="2800" dirty="0" err="1"/>
              <a:t>superkey</a:t>
            </a:r>
            <a:r>
              <a:rPr lang="en-US" sz="2800" dirty="0"/>
              <a:t>”</a:t>
            </a:r>
            <a:br>
              <a:rPr lang="en-US" sz="2800" dirty="0"/>
            </a:br>
            <a:r>
              <a:rPr lang="en-US" sz="2800" b="1" dirty="0">
                <a:solidFill>
                  <a:schemeClr val="accent4"/>
                </a:solidFill>
              </a:rPr>
              <a:t>QUESTION: Give an example of a set of attributes that is a </a:t>
            </a:r>
            <a:r>
              <a:rPr lang="en-US" sz="2800" b="1" dirty="0" err="1">
                <a:solidFill>
                  <a:schemeClr val="accent4"/>
                </a:solidFill>
              </a:rPr>
              <a:t>superkey</a:t>
            </a:r>
            <a:r>
              <a:rPr lang="en-US" sz="2800" b="1" dirty="0">
                <a:solidFill>
                  <a:schemeClr val="accent4"/>
                </a:solidFill>
              </a:rPr>
              <a:t> for the previous table above but not a candidate key:</a:t>
            </a:r>
            <a:br>
              <a:rPr lang="en-US" sz="2800" b="1" dirty="0">
                <a:solidFill>
                  <a:srgbClr val="FFCC00"/>
                </a:solidFill>
              </a:rPr>
            </a:br>
            <a:endParaRPr lang="en-US" sz="2800" dirty="0"/>
          </a:p>
          <a:p>
            <a:pPr>
              <a:lnSpc>
                <a:spcPct val="80000"/>
              </a:lnSpc>
              <a:defRPr/>
            </a:pPr>
            <a:r>
              <a:rPr lang="en-US" sz="2800" b="1" dirty="0">
                <a:solidFill>
                  <a:schemeClr val="accent4"/>
                </a:solidFill>
              </a:rPr>
              <a:t>Primary Key</a:t>
            </a:r>
            <a:r>
              <a:rPr lang="en-US" sz="2800" b="1" dirty="0"/>
              <a:t>:</a:t>
            </a:r>
            <a:r>
              <a:rPr lang="en-US" sz="2800" dirty="0"/>
              <a:t> Pick one candidate key to identify </a:t>
            </a:r>
            <a:r>
              <a:rPr lang="en-US" sz="2800" dirty="0" err="1"/>
              <a:t>tuples</a:t>
            </a:r>
            <a:r>
              <a:rPr lang="en-US" sz="2800" dirty="0"/>
              <a:t> in the relation (signify this key by underling it) </a:t>
            </a:r>
          </a:p>
          <a:p>
            <a:pPr>
              <a:lnSpc>
                <a:spcPct val="80000"/>
              </a:lnSpc>
              <a:defRPr/>
            </a:pPr>
            <a:r>
              <a:rPr lang="en-US" sz="2800" b="1" dirty="0">
                <a:solidFill>
                  <a:schemeClr val="accent4"/>
                </a:solidFill>
              </a:rPr>
              <a:t>Foreign Key:</a:t>
            </a:r>
            <a:r>
              <a:rPr lang="en-US" sz="2800" dirty="0">
                <a:solidFill>
                  <a:schemeClr val="accent4"/>
                </a:solidFill>
              </a:rPr>
              <a:t> </a:t>
            </a:r>
            <a:r>
              <a:rPr lang="en-US" sz="2800" dirty="0"/>
              <a:t>An attribute or set of attributes within one relation that matches the candidate key of some other (possibly the same) relation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072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331"/>
    </mc:Choice>
    <mc:Fallback>
      <p:transition spd="slow" advTm="302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FE8608A7-4FBA-472A-B404-3F274FA342C1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6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4096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59C8D9EE-69AC-4D2E-B021-18CC5F79D3FF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14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34821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517776" y="381000"/>
            <a:ext cx="8150225" cy="914400"/>
          </a:xfrm>
        </p:spPr>
        <p:txBody>
          <a:bodyPr/>
          <a:lstStyle/>
          <a:p>
            <a:pPr>
              <a:lnSpc>
                <a:spcPct val="80000"/>
              </a:lnSpc>
              <a:buFont typeface="Wingdings" pitchFamily="2" charset="2"/>
              <a:buNone/>
              <a:defRPr/>
            </a:pPr>
            <a:r>
              <a:rPr lang="en-US" b="1" dirty="0">
                <a:solidFill>
                  <a:schemeClr val="accent4"/>
                </a:solidFill>
              </a:rPr>
              <a:t>QUESTION:</a:t>
            </a:r>
            <a:r>
              <a:rPr lang="en-US" dirty="0">
                <a:solidFill>
                  <a:schemeClr val="accent4"/>
                </a:solidFill>
              </a:rPr>
              <a:t> What is the foreign key in this situation: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  <a:defRPr/>
            </a:pPr>
            <a:endParaRPr lang="en-US" dirty="0">
              <a:solidFill>
                <a:srgbClr val="FFCC00"/>
              </a:solidFill>
            </a:endParaRPr>
          </a:p>
          <a:p>
            <a:pPr lvl="1">
              <a:lnSpc>
                <a:spcPct val="90000"/>
              </a:lnSpc>
              <a:defRPr/>
            </a:pPr>
            <a:endParaRPr lang="en-US" dirty="0">
              <a:solidFill>
                <a:srgbClr val="FFCC00"/>
              </a:solidFill>
            </a:endParaRPr>
          </a:p>
        </p:txBody>
      </p:sp>
      <p:graphicFrame>
        <p:nvGraphicFramePr>
          <p:cNvPr id="32839" name="Group 71"/>
          <p:cNvGraphicFramePr>
            <a:graphicFrameLocks noGrp="1"/>
          </p:cNvGraphicFramePr>
          <p:nvPr/>
        </p:nvGraphicFramePr>
        <p:xfrm>
          <a:off x="3048000" y="1905000"/>
          <a:ext cx="6019800" cy="1463676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7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00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DeptID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DeptName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MgrEmpID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MgrStartDate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CompSci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003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12/12/99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22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Math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124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11/11/98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…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993" name="Text Box 72"/>
          <p:cNvSpPr txBox="1">
            <a:spLocks noChangeArrowheads="1"/>
          </p:cNvSpPr>
          <p:nvPr/>
        </p:nvSpPr>
        <p:spPr bwMode="auto">
          <a:xfrm>
            <a:off x="2971800" y="1524000"/>
            <a:ext cx="236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Department</a:t>
            </a:r>
          </a:p>
        </p:txBody>
      </p:sp>
      <p:graphicFrame>
        <p:nvGraphicFramePr>
          <p:cNvPr id="32884" name="Group 116"/>
          <p:cNvGraphicFramePr>
            <a:graphicFrameLocks noGrp="1"/>
          </p:cNvGraphicFramePr>
          <p:nvPr/>
        </p:nvGraphicFramePr>
        <p:xfrm>
          <a:off x="3200400" y="4038600"/>
          <a:ext cx="5943600" cy="1463676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EmpID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LastName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FirstName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DeptID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Sex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003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Bauer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Mike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122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Reid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Laura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…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1026" name="Text Box 100"/>
          <p:cNvSpPr txBox="1">
            <a:spLocks noChangeArrowheads="1"/>
          </p:cNvSpPr>
          <p:nvPr/>
        </p:nvSpPr>
        <p:spPr bwMode="auto">
          <a:xfrm>
            <a:off x="3124200" y="3657600"/>
            <a:ext cx="236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Employee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531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64"/>
    </mc:Choice>
    <mc:Fallback>
      <p:transition spd="slow" advTm="54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C7196BC3-DBCE-4EC1-9685-465781C8738D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5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4198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6CAC69E3-370F-4FA3-937A-3202236CD551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15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90800" y="228600"/>
            <a:ext cx="7696200" cy="2667000"/>
          </a:xfrm>
        </p:spPr>
        <p:txBody>
          <a:bodyPr/>
          <a:lstStyle/>
          <a:p>
            <a:pPr>
              <a:buFont typeface="Wingdings" pitchFamily="2" charset="2"/>
              <a:buNone/>
              <a:defRPr/>
            </a:pPr>
            <a:r>
              <a:rPr lang="en-US" sz="2400" b="1" dirty="0">
                <a:solidFill>
                  <a:schemeClr val="accent4"/>
                </a:solidFill>
              </a:rPr>
              <a:t>For the following table:</a:t>
            </a:r>
          </a:p>
          <a:p>
            <a:pPr>
              <a:buFont typeface="Wingdings" pitchFamily="2" charset="2"/>
              <a:buNone/>
              <a:defRPr/>
            </a:pPr>
            <a:r>
              <a:rPr lang="en-US" sz="2400" b="1" dirty="0">
                <a:solidFill>
                  <a:schemeClr val="accent4"/>
                </a:solidFill>
              </a:rPr>
              <a:t>QUESTION: Give 3 </a:t>
            </a:r>
            <a:r>
              <a:rPr lang="en-US" sz="2400" b="1" dirty="0" err="1">
                <a:solidFill>
                  <a:schemeClr val="accent4"/>
                </a:solidFill>
              </a:rPr>
              <a:t>Superkeys</a:t>
            </a:r>
            <a:endParaRPr lang="en-US" sz="2400" b="1" dirty="0">
              <a:solidFill>
                <a:schemeClr val="accent4"/>
              </a:solidFill>
            </a:endParaRPr>
          </a:p>
          <a:p>
            <a:pPr>
              <a:buFont typeface="Wingdings" pitchFamily="2" charset="2"/>
              <a:buNone/>
              <a:defRPr/>
            </a:pPr>
            <a:endParaRPr lang="en-US" sz="2400" b="1" dirty="0">
              <a:solidFill>
                <a:schemeClr val="accent4"/>
              </a:solidFill>
            </a:endParaRPr>
          </a:p>
          <a:p>
            <a:pPr>
              <a:buFont typeface="Wingdings" pitchFamily="2" charset="2"/>
              <a:buNone/>
              <a:defRPr/>
            </a:pPr>
            <a:r>
              <a:rPr lang="en-US" sz="2400" b="1" dirty="0">
                <a:solidFill>
                  <a:schemeClr val="accent4"/>
                </a:solidFill>
              </a:rPr>
              <a:t>QUESTION: Give 2 Candidate Keys</a:t>
            </a:r>
          </a:p>
          <a:p>
            <a:pPr>
              <a:buFont typeface="Wingdings" pitchFamily="2" charset="2"/>
              <a:buNone/>
              <a:defRPr/>
            </a:pPr>
            <a:endParaRPr lang="en-US" sz="2400" b="1" dirty="0">
              <a:solidFill>
                <a:schemeClr val="accent4"/>
              </a:solidFill>
            </a:endParaRPr>
          </a:p>
          <a:p>
            <a:pPr>
              <a:buFont typeface="Wingdings" pitchFamily="2" charset="2"/>
              <a:buNone/>
              <a:defRPr/>
            </a:pPr>
            <a:r>
              <a:rPr lang="en-US" sz="2400" b="1" dirty="0">
                <a:solidFill>
                  <a:schemeClr val="accent4"/>
                </a:solidFill>
              </a:rPr>
              <a:t>QUESTION: Give 1 Primary Key</a:t>
            </a:r>
          </a:p>
        </p:txBody>
      </p:sp>
      <p:graphicFrame>
        <p:nvGraphicFramePr>
          <p:cNvPr id="33991" name="Group 199"/>
          <p:cNvGraphicFramePr>
            <a:graphicFrameLocks noGrp="1"/>
          </p:cNvGraphicFramePr>
          <p:nvPr/>
        </p:nvGraphicFramePr>
        <p:xfrm>
          <a:off x="2514600" y="3276601"/>
          <a:ext cx="8001000" cy="2560635"/>
        </p:xfrm>
        <a:graphic>
          <a:graphicData uri="http://schemas.openxmlformats.org/drawingml/2006/table">
            <a:tbl>
              <a:tblPr/>
              <a:tblGrid>
                <a:gridCol w="205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LicenseNum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EngineSerialNum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Make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Model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Year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Ont ABBC 123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AB12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Ford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Jeep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96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Ont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XED 444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CD11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Olds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LaSabre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98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Que ABC 123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AE12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Ford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Mustang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98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Que ABD 111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AE23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Olds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Cutlass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96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Ont ABCD 111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SE12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Honda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Civic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95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NS ABC 22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SE67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Ford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Mustang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98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361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169"/>
    </mc:Choice>
    <mc:Fallback>
      <p:transition spd="slow" advTm="223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C00BFB14-CD00-4F75-95A0-A7770CF26412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4301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C6E488E8-4ED0-45CF-B64C-D5792D6D92DC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16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2819401" y="457200"/>
            <a:ext cx="8080375" cy="6096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Key Constraints</a:t>
            </a:r>
          </a:p>
        </p:txBody>
      </p:sp>
      <p:sp>
        <p:nvSpPr>
          <p:cNvPr id="368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4600" y="1336675"/>
            <a:ext cx="8153400" cy="4724400"/>
          </a:xfrm>
        </p:spPr>
        <p:txBody>
          <a:bodyPr/>
          <a:lstStyle/>
          <a:p>
            <a:pPr>
              <a:lnSpc>
                <a:spcPct val="80000"/>
              </a:lnSpc>
              <a:defRPr/>
            </a:pPr>
            <a:r>
              <a:rPr lang="en-US" dirty="0"/>
              <a:t>Keys must be unique </a:t>
            </a:r>
          </a:p>
          <a:p>
            <a:pPr>
              <a:lnSpc>
                <a:spcPct val="80000"/>
              </a:lnSpc>
              <a:defRPr/>
            </a:pPr>
            <a:r>
              <a:rPr lang="en-US" dirty="0"/>
              <a:t>Primary Key must be </a:t>
            </a:r>
            <a:r>
              <a:rPr lang="en-US" dirty="0">
                <a:solidFill>
                  <a:schemeClr val="accent4"/>
                </a:solidFill>
              </a:rPr>
              <a:t>NON NULL </a:t>
            </a:r>
            <a:r>
              <a:rPr lang="en-US" dirty="0"/>
              <a:t>(Also called the </a:t>
            </a:r>
            <a:r>
              <a:rPr lang="en-US" i="1" dirty="0">
                <a:solidFill>
                  <a:schemeClr val="accent2"/>
                </a:solidFill>
              </a:rPr>
              <a:t>Entity Integrity Constraint</a:t>
            </a:r>
            <a:r>
              <a:rPr lang="en-US" dirty="0"/>
              <a:t>) </a:t>
            </a:r>
          </a:p>
          <a:p>
            <a:pPr>
              <a:lnSpc>
                <a:spcPct val="80000"/>
              </a:lnSpc>
              <a:defRPr/>
            </a:pPr>
            <a:r>
              <a:rPr lang="en-US" dirty="0"/>
              <a:t>Most DBMS enforce both of the above constraints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  <a:defRPr/>
            </a:pPr>
            <a:endParaRPr lang="en-US" dirty="0"/>
          </a:p>
          <a:p>
            <a:pPr>
              <a:lnSpc>
                <a:spcPct val="80000"/>
              </a:lnSpc>
              <a:buFont typeface="Wingdings" pitchFamily="2" charset="2"/>
              <a:buNone/>
              <a:defRPr/>
            </a:pPr>
            <a:r>
              <a:rPr lang="en-US" dirty="0"/>
              <a:t>Both of the above constraints (and domain constraints) are on individual tables (just one table).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  <a:defRPr/>
            </a:pPr>
            <a:endParaRPr lang="en-US" dirty="0"/>
          </a:p>
          <a:p>
            <a:pPr>
              <a:lnSpc>
                <a:spcPct val="80000"/>
              </a:lnSpc>
              <a:buFont typeface="Wingdings" pitchFamily="2" charset="2"/>
              <a:buNone/>
              <a:defRPr/>
            </a:pPr>
            <a:r>
              <a:rPr lang="en-US" dirty="0"/>
              <a:t>The upcoming constraints (in the next topic) are on relationships between tables.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009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914"/>
    </mc:Choice>
    <mc:Fallback>
      <p:transition spd="slow" advTm="64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Now, let’s see/figure out the BEAUTY of the relational model!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670362F-57D4-4EB0-82A0-C8DD0B3C84FE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 dirty="0">
                <a:solidFill>
                  <a:sysClr val="windowText" lastClr="000000"/>
                </a:solidFill>
              </a:rPr>
              <a:t>CS3319</a:t>
            </a:r>
          </a:p>
        </p:txBody>
      </p:sp>
      <p:sp>
        <p:nvSpPr>
          <p:cNvPr id="44037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7936C7F7-4C89-4EF4-9213-D355A06B38BA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17</a:t>
            </a:fld>
            <a:endParaRPr lang="en-US" altLang="en-US" sz="2400" kern="0"/>
          </a:p>
        </p:txBody>
      </p:sp>
      <p:pic>
        <p:nvPicPr>
          <p:cNvPr id="778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124200" y="2659063"/>
            <a:ext cx="6172200" cy="3960812"/>
          </a:xfrm>
          <a:noFill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9026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51"/>
    </mc:Choice>
    <mc:Fallback>
      <p:transition spd="slow" advTm="14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778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drumroll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4600" y="381000"/>
            <a:ext cx="7943850" cy="5867400"/>
          </a:xfrm>
        </p:spPr>
        <p:txBody>
          <a:bodyPr/>
          <a:lstStyle/>
          <a:p>
            <a:pPr>
              <a:defRPr/>
            </a:pPr>
            <a:r>
              <a:rPr lang="en-US" dirty="0"/>
              <a:t>Think about going from: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The Real World (a mini universe) TO </a:t>
            </a:r>
            <a:r>
              <a:rPr lang="en-US" dirty="0">
                <a:sym typeface="Wingdings" pitchFamily="2" charset="2"/>
              </a:rPr>
              <a:t>A …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Model (ER Diagram) TO A … 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Relational Database</a:t>
            </a:r>
          </a:p>
          <a:p>
            <a:pPr>
              <a:defRPr/>
            </a:pPr>
            <a:r>
              <a:rPr lang="en-US" dirty="0">
                <a:sym typeface="Wingdings" pitchFamily="2" charset="2"/>
              </a:rPr>
              <a:t>Our only real rule is that:</a:t>
            </a:r>
            <a:br>
              <a:rPr lang="en-US" dirty="0">
                <a:sym typeface="Wingdings" pitchFamily="2" charset="2"/>
              </a:rPr>
            </a:br>
            <a:r>
              <a:rPr lang="en-US" i="1" dirty="0">
                <a:solidFill>
                  <a:schemeClr val="bg2">
                    <a:lumMod val="50000"/>
                  </a:schemeClr>
                </a:solidFill>
                <a:sym typeface="Wingdings" pitchFamily="2" charset="2"/>
              </a:rPr>
              <a:t>We can only use these data structures:</a:t>
            </a:r>
          </a:p>
          <a:p>
            <a:pPr lvl="1">
              <a:defRPr/>
            </a:pPr>
            <a:r>
              <a:rPr lang="en-US" i="1" dirty="0">
                <a:solidFill>
                  <a:schemeClr val="bg2">
                    <a:lumMod val="50000"/>
                  </a:schemeClr>
                </a:solidFill>
                <a:sym typeface="Wingdings" pitchFamily="2" charset="2"/>
              </a:rPr>
              <a:t>Tables</a:t>
            </a:r>
          </a:p>
          <a:p>
            <a:pPr lvl="1">
              <a:defRPr/>
            </a:pPr>
            <a:r>
              <a:rPr lang="en-US" i="1" dirty="0">
                <a:solidFill>
                  <a:schemeClr val="bg2">
                    <a:lumMod val="50000"/>
                  </a:schemeClr>
                </a:solidFill>
                <a:sym typeface="Wingdings" pitchFamily="2" charset="2"/>
              </a:rPr>
              <a:t>Rows</a:t>
            </a:r>
          </a:p>
          <a:p>
            <a:pPr lvl="1">
              <a:defRPr/>
            </a:pPr>
            <a:r>
              <a:rPr lang="en-US" i="1" dirty="0">
                <a:solidFill>
                  <a:schemeClr val="bg2">
                    <a:lumMod val="50000"/>
                  </a:schemeClr>
                </a:solidFill>
                <a:sym typeface="Wingdings" pitchFamily="2" charset="2"/>
              </a:rPr>
              <a:t>Columns</a:t>
            </a:r>
          </a:p>
          <a:p>
            <a:pPr lvl="1">
              <a:defRPr/>
            </a:pPr>
            <a:r>
              <a:rPr lang="en-US" i="1" dirty="0">
                <a:solidFill>
                  <a:schemeClr val="bg2">
                    <a:lumMod val="50000"/>
                  </a:schemeClr>
                </a:solidFill>
                <a:sym typeface="Wingdings" pitchFamily="2" charset="2"/>
              </a:rPr>
              <a:t>Cells</a:t>
            </a:r>
            <a:endParaRPr lang="en-US" i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13524578-D660-41DC-A710-0E44CE300326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CS3319</a:t>
            </a:r>
          </a:p>
        </p:txBody>
      </p:sp>
      <p:sp>
        <p:nvSpPr>
          <p:cNvPr id="4506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9196363F-E6DF-4159-88B2-105BC48D6781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18</a:t>
            </a:fld>
            <a:endParaRPr lang="en-US" altLang="en-US" sz="2400" kern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28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411"/>
    </mc:Choice>
    <mc:Fallback>
      <p:transition spd="slow" advTm="79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Representing ER Entities in the Relational Model</a:t>
            </a:r>
          </a:p>
        </p:txBody>
      </p:sp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2959100" y="1447800"/>
            <a:ext cx="7499350" cy="4343400"/>
          </a:xfrm>
        </p:spPr>
        <p:txBody>
          <a:bodyPr/>
          <a:lstStyle/>
          <a:p>
            <a:r>
              <a:rPr lang="en-US" altLang="en-US">
                <a:solidFill>
                  <a:schemeClr val="accent1"/>
                </a:solidFill>
              </a:rPr>
              <a:t>How do we represent entities such as Professor or Department?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13524578-D660-41DC-A710-0E44CE300326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CS3319</a:t>
            </a:r>
          </a:p>
        </p:txBody>
      </p:sp>
      <p:sp>
        <p:nvSpPr>
          <p:cNvPr id="4608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89EC1F0E-873F-4B6E-BAD4-ACCE6D6311B6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19</a:t>
            </a:fld>
            <a:endParaRPr lang="en-US" altLang="en-US" sz="2400" kern="0"/>
          </a:p>
        </p:txBody>
      </p:sp>
      <p:sp>
        <p:nvSpPr>
          <p:cNvPr id="7" name="Rectangle 6"/>
          <p:cNvSpPr/>
          <p:nvPr/>
        </p:nvSpPr>
        <p:spPr>
          <a:xfrm>
            <a:off x="4419600" y="3276600"/>
            <a:ext cx="25146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PROFESSOR</a:t>
            </a:r>
          </a:p>
        </p:txBody>
      </p:sp>
      <p:sp>
        <p:nvSpPr>
          <p:cNvPr id="8" name="Oval 7"/>
          <p:cNvSpPr/>
          <p:nvPr/>
        </p:nvSpPr>
        <p:spPr>
          <a:xfrm>
            <a:off x="5791200" y="5181600"/>
            <a:ext cx="18288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u="sng" kern="0" dirty="0" err="1">
                <a:solidFill>
                  <a:sysClr val="windowText" lastClr="000000"/>
                </a:solidFill>
              </a:rPr>
              <a:t>EmplD</a:t>
            </a:r>
            <a:endParaRPr lang="en-US" u="sng" kern="0" dirty="0">
              <a:solidFill>
                <a:sysClr val="windowText" lastClr="00000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8229600" y="5105400"/>
            <a:ext cx="18288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Last</a:t>
            </a:r>
          </a:p>
        </p:txBody>
      </p:sp>
      <p:sp>
        <p:nvSpPr>
          <p:cNvPr id="10" name="Oval 9"/>
          <p:cNvSpPr/>
          <p:nvPr/>
        </p:nvSpPr>
        <p:spPr>
          <a:xfrm>
            <a:off x="7467600" y="3886200"/>
            <a:ext cx="18288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Name</a:t>
            </a:r>
          </a:p>
        </p:txBody>
      </p:sp>
      <p:sp>
        <p:nvSpPr>
          <p:cNvPr id="11" name="Oval 10"/>
          <p:cNvSpPr/>
          <p:nvPr/>
        </p:nvSpPr>
        <p:spPr>
          <a:xfrm>
            <a:off x="8534400" y="2590800"/>
            <a:ext cx="18288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First</a:t>
            </a:r>
          </a:p>
        </p:txBody>
      </p:sp>
      <p:sp>
        <p:nvSpPr>
          <p:cNvPr id="12" name="Oval 11"/>
          <p:cNvSpPr/>
          <p:nvPr/>
        </p:nvSpPr>
        <p:spPr>
          <a:xfrm>
            <a:off x="2133600" y="4648200"/>
            <a:ext cx="18288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Office</a:t>
            </a:r>
          </a:p>
        </p:txBody>
      </p:sp>
      <p:sp>
        <p:nvSpPr>
          <p:cNvPr id="13" name="Oval 12"/>
          <p:cNvSpPr/>
          <p:nvPr/>
        </p:nvSpPr>
        <p:spPr>
          <a:xfrm>
            <a:off x="3581400" y="5562600"/>
            <a:ext cx="18288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Ext</a:t>
            </a:r>
          </a:p>
        </p:txBody>
      </p:sp>
      <p:cxnSp>
        <p:nvCxnSpPr>
          <p:cNvPr id="15" name="Straight Connector 14"/>
          <p:cNvCxnSpPr>
            <a:endCxn id="12" idx="0"/>
          </p:cNvCxnSpPr>
          <p:nvPr/>
        </p:nvCxnSpPr>
        <p:spPr>
          <a:xfrm flipH="1">
            <a:off x="3048000" y="4038600"/>
            <a:ext cx="1371600" cy="609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4648200" y="4343400"/>
            <a:ext cx="609600" cy="1295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8" idx="0"/>
          </p:cNvCxnSpPr>
          <p:nvPr/>
        </p:nvCxnSpPr>
        <p:spPr>
          <a:xfrm>
            <a:off x="6477000" y="4343400"/>
            <a:ext cx="228600" cy="83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0" idx="2"/>
          </p:cNvCxnSpPr>
          <p:nvPr/>
        </p:nvCxnSpPr>
        <p:spPr>
          <a:xfrm flipH="1" flipV="1">
            <a:off x="6934200" y="4191000"/>
            <a:ext cx="533400" cy="152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0" idx="0"/>
          </p:cNvCxnSpPr>
          <p:nvPr/>
        </p:nvCxnSpPr>
        <p:spPr>
          <a:xfrm flipH="1">
            <a:off x="8382000" y="3371850"/>
            <a:ext cx="420688" cy="514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8229600" y="4648200"/>
            <a:ext cx="381000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113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870"/>
    </mc:Choice>
    <mc:Fallback>
      <p:transition spd="slow" advTm="528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31D7AEAD-A950-4BBF-9ED7-D0B825871162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2765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F900F32F-BB39-43F7-B933-8ACACBB45C83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2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2667000" y="152400"/>
            <a:ext cx="73914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Relational Data Model</a:t>
            </a:r>
          </a:p>
        </p:txBody>
      </p:sp>
      <p:sp>
        <p:nvSpPr>
          <p:cNvPr id="27654" name="Rectangle 7"/>
          <p:cNvSpPr>
            <a:spLocks noChangeArrowheads="1"/>
          </p:cNvSpPr>
          <p:nvPr/>
        </p:nvSpPr>
        <p:spPr bwMode="auto">
          <a:xfrm>
            <a:off x="2667000" y="1371601"/>
            <a:ext cx="7772400" cy="427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Char char="•"/>
            </a:pPr>
            <a:r>
              <a:rPr lang="en-US" altLang="en-US" kern="0">
                <a:latin typeface="Times New Roman" panose="02020603050405020304" pitchFamily="18" charset="0"/>
              </a:rPr>
              <a:t>Introduced by Codd in 1970 </a:t>
            </a:r>
          </a:p>
          <a:p>
            <a:pPr>
              <a:spcBef>
                <a:spcPct val="50000"/>
              </a:spcBef>
              <a:buClrTx/>
              <a:buSzTx/>
              <a:buFontTx/>
              <a:buChar char="•"/>
            </a:pPr>
            <a:r>
              <a:rPr lang="en-US" altLang="en-US" kern="0">
                <a:latin typeface="Times New Roman" panose="02020603050405020304" pitchFamily="18" charset="0"/>
              </a:rPr>
              <a:t>Most DBMS are based on this model </a:t>
            </a:r>
          </a:p>
          <a:p>
            <a:pPr>
              <a:spcBef>
                <a:spcPct val="50000"/>
              </a:spcBef>
              <a:buClrTx/>
              <a:buSzTx/>
              <a:buFontTx/>
              <a:buChar char="•"/>
            </a:pPr>
            <a:r>
              <a:rPr lang="en-US" altLang="en-US" kern="0">
                <a:latin typeface="Times New Roman" panose="02020603050405020304" pitchFamily="18" charset="0"/>
              </a:rPr>
              <a:t>Represents the database as a collection of relations. </a:t>
            </a:r>
          </a:p>
          <a:p>
            <a:pPr>
              <a:spcBef>
                <a:spcPct val="50000"/>
              </a:spcBef>
              <a:buClrTx/>
              <a:buSzTx/>
              <a:buFontTx/>
              <a:buChar char="•"/>
            </a:pPr>
            <a:r>
              <a:rPr lang="en-US" altLang="en-US" kern="0">
                <a:latin typeface="Times New Roman" panose="02020603050405020304" pitchFamily="18" charset="0"/>
              </a:rPr>
              <a:t>Each relation is a table: a table is a set of rows, where each row in the table represents a collection of related data values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498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96"/>
    </mc:Choice>
    <mc:Fallback>
      <p:transition spd="slow" advTm="21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Ta Da….</a:t>
            </a:r>
          </a:p>
        </p:txBody>
      </p:sp>
      <p:sp>
        <p:nvSpPr>
          <p:cNvPr id="471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E98DDE0A-874E-43DF-9D1A-4F1FC9912173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CS3319</a:t>
            </a:r>
          </a:p>
        </p:txBody>
      </p:sp>
      <p:sp>
        <p:nvSpPr>
          <p:cNvPr id="4711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lvl="1"/>
            <a:fld id="{E7B04FAB-90F3-4A09-BECD-B8ED83B0DFBD}" type="slidenum">
              <a:rPr lang="en-US" altLang="en-US" kern="0"/>
              <a:pPr marL="0" lvl="1"/>
              <a:t>20</a:t>
            </a:fld>
            <a:endParaRPr lang="en-US" altLang="en-US" kern="0">
              <a:latin typeface="Gill Sans MT" panose="020B0502020104020203" pitchFamily="34" charset="0"/>
            </a:endParaRPr>
          </a:p>
        </p:txBody>
      </p:sp>
      <p:graphicFrame>
        <p:nvGraphicFramePr>
          <p:cNvPr id="7" name="Group 226"/>
          <p:cNvGraphicFramePr>
            <a:graphicFrameLocks noGrp="1"/>
          </p:cNvGraphicFramePr>
          <p:nvPr/>
        </p:nvGraphicFramePr>
        <p:xfrm>
          <a:off x="3163889" y="3590926"/>
          <a:ext cx="5713413" cy="2670189"/>
        </p:xfrm>
        <a:graphic>
          <a:graphicData uri="http://schemas.openxmlformats.org/drawingml/2006/table">
            <a:tbl>
              <a:tblPr/>
              <a:tblGrid>
                <a:gridCol w="13712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2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5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41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604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FirstName</a:t>
                      </a:r>
                    </a:p>
                  </a:txBody>
                  <a:tcPr marL="91428" marR="91428" marT="45685" marB="4568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LastName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sng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EmpID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Office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Ext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Laura</a:t>
                      </a:r>
                    </a:p>
                  </a:txBody>
                  <a:tcPr marL="91428" marR="91428" marT="45685" marB="4568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Reid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ST238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86905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Doug</a:t>
                      </a:r>
                    </a:p>
                  </a:txBody>
                  <a:tcPr marL="91428" marR="91428" marT="45685" marB="4568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Vancise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22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MC 421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83355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Michael</a:t>
                      </a:r>
                    </a:p>
                  </a:txBody>
                  <a:tcPr marL="91428" marR="91428" marT="45685" marB="4568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Atkinson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15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SSC 44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83456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Stuart</a:t>
                      </a:r>
                    </a:p>
                  </a:txBody>
                  <a:tcPr marL="91428" marR="91428" marT="45685" marB="4568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Rankin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18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MC 101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87678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Jamie</a:t>
                      </a:r>
                    </a:p>
                  </a:txBody>
                  <a:tcPr marL="91428" marR="91428" marT="45685" marB="4568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Andrews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34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MC 343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86789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Irving</a:t>
                      </a:r>
                    </a:p>
                  </a:txBody>
                  <a:tcPr marL="91428" marR="91428" marT="45685" marB="4568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Robinson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56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MC 102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86733</a:t>
                      </a:r>
                    </a:p>
                  </a:txBody>
                  <a:tcPr marL="91428" marR="91428" marT="45685" marB="4568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5421313" y="638175"/>
            <a:ext cx="2095500" cy="952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PROFESSOR</a:t>
            </a:r>
          </a:p>
        </p:txBody>
      </p:sp>
      <p:sp>
        <p:nvSpPr>
          <p:cNvPr id="9" name="Oval 8"/>
          <p:cNvSpPr/>
          <p:nvPr/>
        </p:nvSpPr>
        <p:spPr>
          <a:xfrm>
            <a:off x="6792913" y="2141538"/>
            <a:ext cx="1524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u="sng" kern="0" dirty="0" err="1">
                <a:solidFill>
                  <a:sysClr val="windowText" lastClr="000000"/>
                </a:solidFill>
              </a:rPr>
              <a:t>EmplD</a:t>
            </a:r>
            <a:endParaRPr lang="en-US" u="sng" kern="0" dirty="0">
              <a:solidFill>
                <a:sysClr val="windowText" lastClr="00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8358188" y="2041525"/>
            <a:ext cx="1524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Last</a:t>
            </a:r>
          </a:p>
        </p:txBody>
      </p:sp>
      <p:sp>
        <p:nvSpPr>
          <p:cNvPr id="11" name="Oval 10"/>
          <p:cNvSpPr/>
          <p:nvPr/>
        </p:nvSpPr>
        <p:spPr>
          <a:xfrm>
            <a:off x="7864475" y="1054100"/>
            <a:ext cx="1524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Name</a:t>
            </a:r>
          </a:p>
        </p:txBody>
      </p:sp>
      <p:sp>
        <p:nvSpPr>
          <p:cNvPr id="12" name="Oval 11"/>
          <p:cNvSpPr/>
          <p:nvPr/>
        </p:nvSpPr>
        <p:spPr>
          <a:xfrm>
            <a:off x="8920163" y="330200"/>
            <a:ext cx="1524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First</a:t>
            </a:r>
          </a:p>
        </p:txBody>
      </p:sp>
      <p:sp>
        <p:nvSpPr>
          <p:cNvPr id="13" name="Oval 12"/>
          <p:cNvSpPr/>
          <p:nvPr/>
        </p:nvSpPr>
        <p:spPr>
          <a:xfrm>
            <a:off x="3135313" y="1971675"/>
            <a:ext cx="1524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Office</a:t>
            </a:r>
          </a:p>
        </p:txBody>
      </p:sp>
      <p:sp>
        <p:nvSpPr>
          <p:cNvPr id="14" name="Oval 13"/>
          <p:cNvSpPr/>
          <p:nvPr/>
        </p:nvSpPr>
        <p:spPr>
          <a:xfrm>
            <a:off x="4964113" y="2219325"/>
            <a:ext cx="1524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Ext</a:t>
            </a:r>
          </a:p>
        </p:txBody>
      </p:sp>
      <p:cxnSp>
        <p:nvCxnSpPr>
          <p:cNvPr id="15" name="Straight Connector 14"/>
          <p:cNvCxnSpPr>
            <a:endCxn id="13" idx="0"/>
          </p:cNvCxnSpPr>
          <p:nvPr/>
        </p:nvCxnSpPr>
        <p:spPr>
          <a:xfrm flipH="1">
            <a:off x="3897313" y="1209675"/>
            <a:ext cx="1524000" cy="76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5649913" y="1514475"/>
            <a:ext cx="609600" cy="1295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endCxn id="9" idx="0"/>
          </p:cNvCxnSpPr>
          <p:nvPr/>
        </p:nvCxnSpPr>
        <p:spPr>
          <a:xfrm>
            <a:off x="7478713" y="1150938"/>
            <a:ext cx="76200" cy="990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1" idx="2"/>
          </p:cNvCxnSpPr>
          <p:nvPr/>
        </p:nvCxnSpPr>
        <p:spPr>
          <a:xfrm flipH="1" flipV="1">
            <a:off x="7331075" y="1206500"/>
            <a:ext cx="53340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2" idx="3"/>
            <a:endCxn id="11" idx="0"/>
          </p:cNvCxnSpPr>
          <p:nvPr/>
        </p:nvCxnSpPr>
        <p:spPr>
          <a:xfrm flipH="1">
            <a:off x="8626476" y="981076"/>
            <a:ext cx="517525" cy="73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059863" y="1606550"/>
            <a:ext cx="381000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/>
          <p:cNvSpPr txBox="1">
            <a:spLocks/>
          </p:cNvSpPr>
          <p:nvPr/>
        </p:nvSpPr>
        <p:spPr>
          <a:xfrm>
            <a:off x="3195638" y="2614613"/>
            <a:ext cx="749935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300" kern="1200">
                <a:solidFill>
                  <a:srgbClr val="572314"/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572314"/>
                </a:solidFill>
                <a:latin typeface="Gill Sans MT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572314"/>
                </a:solidFill>
                <a:latin typeface="Gill Sans MT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572314"/>
                </a:solidFill>
                <a:latin typeface="Gill Sans MT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572314"/>
                </a:solidFill>
                <a:latin typeface="Gill Sans MT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300">
                <a:solidFill>
                  <a:srgbClr val="572314"/>
                </a:solidFill>
                <a:latin typeface="Gill Sans MT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300">
                <a:solidFill>
                  <a:srgbClr val="572314"/>
                </a:solidFill>
                <a:latin typeface="Gill Sans MT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300">
                <a:solidFill>
                  <a:srgbClr val="572314"/>
                </a:solidFill>
                <a:latin typeface="Gill Sans MT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300">
                <a:solidFill>
                  <a:srgbClr val="572314"/>
                </a:solidFill>
                <a:latin typeface="Gill Sans MT" pitchFamily="34" charset="0"/>
              </a:defRPr>
            </a:lvl9pPr>
            <a:extLst/>
          </a:lstStyle>
          <a:p>
            <a:pPr>
              <a:defRPr/>
            </a:pPr>
            <a:r>
              <a:rPr lang="en-US" dirty="0"/>
              <a:t>Becomes this…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3412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077"/>
    </mc:Choice>
    <mc:Fallback>
      <p:transition spd="slow" advTm="44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1C459FD-8AB4-4238-A669-B6D635CA5E26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7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4813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42ABF252-7934-4C87-8B9A-F8AC818ABE6E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21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2438400" y="0"/>
            <a:ext cx="7467600" cy="1447800"/>
          </a:xfrm>
        </p:spPr>
        <p:txBody>
          <a:bodyPr/>
          <a:lstStyle/>
          <a:p>
            <a:pPr>
              <a:defRPr/>
            </a:pPr>
            <a:r>
              <a:rPr lang="en-US" dirty="0"/>
              <a:t>Representing Relationships Using ONLY Tables</a:t>
            </a:r>
          </a:p>
        </p:txBody>
      </p:sp>
      <p:sp>
        <p:nvSpPr>
          <p:cNvPr id="48134" name="Text Box 156"/>
          <p:cNvSpPr txBox="1">
            <a:spLocks noChangeArrowheads="1"/>
          </p:cNvSpPr>
          <p:nvPr/>
        </p:nvSpPr>
        <p:spPr bwMode="auto">
          <a:xfrm>
            <a:off x="2438400" y="1295401"/>
            <a:ext cx="8001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Suppose you have the following 2 tables: </a:t>
            </a:r>
            <a:r>
              <a:rPr lang="en-US" altLang="en-US" sz="2400" i="1" kern="0">
                <a:latin typeface="Times New Roman" panose="02020603050405020304" pitchFamily="18" charset="0"/>
              </a:rPr>
              <a:t>Professor</a:t>
            </a:r>
            <a:r>
              <a:rPr lang="en-US" altLang="en-US" sz="2400" kern="0">
                <a:latin typeface="Times New Roman" panose="02020603050405020304" pitchFamily="18" charset="0"/>
              </a:rPr>
              <a:t> and </a:t>
            </a:r>
            <a:r>
              <a:rPr lang="en-US" altLang="en-US" sz="2400" i="1" kern="0">
                <a:latin typeface="Times New Roman" panose="02020603050405020304" pitchFamily="18" charset="0"/>
              </a:rPr>
              <a:t>Department</a:t>
            </a:r>
            <a:r>
              <a:rPr lang="en-US" altLang="en-US" sz="2400" kern="0">
                <a:latin typeface="Times New Roman" panose="02020603050405020304" pitchFamily="18" charset="0"/>
              </a:rPr>
              <a:t>:</a:t>
            </a:r>
          </a:p>
        </p:txBody>
      </p:sp>
      <p:graphicFrame>
        <p:nvGraphicFramePr>
          <p:cNvPr id="36066" name="Group 226"/>
          <p:cNvGraphicFramePr>
            <a:graphicFrameLocks noGrp="1"/>
          </p:cNvGraphicFramePr>
          <p:nvPr/>
        </p:nvGraphicFramePr>
        <p:xfrm>
          <a:off x="3124200" y="2209801"/>
          <a:ext cx="5715000" cy="2673359"/>
        </p:xfrm>
        <a:graphic>
          <a:graphicData uri="http://schemas.openxmlformats.org/drawingml/2006/table">
            <a:tbl>
              <a:tblPr/>
              <a:tblGrid>
                <a:gridCol w="137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91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FirstName</a:t>
                      </a:r>
                    </a:p>
                  </a:txBody>
                  <a:tcPr marT="45692" marB="4569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LastName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sng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EmpID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Office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Ext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Laura</a:t>
                      </a:r>
                    </a:p>
                  </a:txBody>
                  <a:tcPr marT="45692" marB="4569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Reid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ST238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86905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Doug</a:t>
                      </a:r>
                    </a:p>
                  </a:txBody>
                  <a:tcPr marT="45692" marB="4569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Vancise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22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MC 421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83355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Michael</a:t>
                      </a:r>
                    </a:p>
                  </a:txBody>
                  <a:tcPr marT="45692" marB="4569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Atkinson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15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SSC 44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83456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Stuart</a:t>
                      </a:r>
                    </a:p>
                  </a:txBody>
                  <a:tcPr marT="45692" marB="4569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Rankin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18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MC 101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87678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Jamie</a:t>
                      </a:r>
                    </a:p>
                  </a:txBody>
                  <a:tcPr marT="45692" marB="4569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Andrews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34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MC 343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86789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Irving</a:t>
                      </a:r>
                    </a:p>
                  </a:txBody>
                  <a:tcPr marT="45692" marB="4569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Robinson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56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MC 102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86733</a:t>
                      </a:r>
                    </a:p>
                  </a:txBody>
                  <a:tcPr marT="45692" marB="4569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6094" name="Group 254"/>
          <p:cNvGraphicFramePr>
            <a:graphicFrameLocks noGrp="1"/>
          </p:cNvGraphicFramePr>
          <p:nvPr/>
        </p:nvGraphicFramePr>
        <p:xfrm>
          <a:off x="2971800" y="5029200"/>
          <a:ext cx="6096000" cy="1463676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sng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DeptID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DeptName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Building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Math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Middlesex College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CS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Computer Science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Middlesex College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PS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Psychology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Social Science Centre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564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75"/>
    </mc:Choice>
    <mc:Fallback>
      <p:transition spd="slow" advTm="38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7CCEE72F-E545-4CB8-8477-19A45B7B8C46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4915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40CAD5A5-87F7-469D-BF3F-BDBCA181E5E4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22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49157" name="Text Box 7"/>
          <p:cNvSpPr txBox="1">
            <a:spLocks noChangeArrowheads="1"/>
          </p:cNvSpPr>
          <p:nvPr/>
        </p:nvSpPr>
        <p:spPr bwMode="auto">
          <a:xfrm>
            <a:off x="6096000" y="3124200"/>
            <a:ext cx="1219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49158" name="Text Box 26"/>
          <p:cNvSpPr txBox="1">
            <a:spLocks noChangeArrowheads="1"/>
          </p:cNvSpPr>
          <p:nvPr/>
        </p:nvSpPr>
        <p:spPr bwMode="auto">
          <a:xfrm>
            <a:off x="2514600" y="152401"/>
            <a:ext cx="7543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We want to show the following relationship as a table:</a:t>
            </a:r>
          </a:p>
        </p:txBody>
      </p:sp>
      <p:sp>
        <p:nvSpPr>
          <p:cNvPr id="49159" name="Rectangle 28"/>
          <p:cNvSpPr>
            <a:spLocks noGrp="1" noChangeArrowheads="1"/>
          </p:cNvSpPr>
          <p:nvPr>
            <p:ph type="body" idx="1"/>
          </p:nvPr>
        </p:nvSpPr>
        <p:spPr>
          <a:xfrm>
            <a:off x="2743200" y="2057400"/>
            <a:ext cx="7924800" cy="2971800"/>
          </a:xfrm>
          <a:noFill/>
        </p:spPr>
        <p:txBody>
          <a:bodyPr/>
          <a:lstStyle/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b="1">
                <a:solidFill>
                  <a:schemeClr val="accent1"/>
                </a:solidFill>
              </a:rPr>
              <a:t>QUESTION: How could you model this relationship using only tables (rows or columns) 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b="1">
                <a:solidFill>
                  <a:schemeClr val="accent1"/>
                </a:solidFill>
              </a:rPr>
              <a:t>The Rules are: 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b="1">
                <a:solidFill>
                  <a:schemeClr val="accent1"/>
                </a:solidFill>
              </a:rPr>
              <a:t>	1.  YOU CAN ADD AS MANY NEW COLUMNS AND ROWS AS YOU WANT TO THE EXISTING TABLES 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b="1">
                <a:solidFill>
                  <a:schemeClr val="accent1"/>
                </a:solidFill>
              </a:rPr>
              <a:t>	2 . AND IF YOU NEED A NEW TABLE YOU CAN ADD THAT ALSO, 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b="1">
                <a:solidFill>
                  <a:schemeClr val="accent1"/>
                </a:solidFill>
              </a:rPr>
              <a:t>	3. BUT THAT IS ALL YOU CAN ADD </a:t>
            </a:r>
            <a:r>
              <a:rPr lang="en-US" altLang="en-US" sz="2000" b="1">
                <a:solidFill>
                  <a:schemeClr val="accent1"/>
                </a:solidFill>
                <a:sym typeface="Wingdings" panose="05000000000000000000" pitchFamily="2" charset="2"/>
              </a:rPr>
              <a:t></a:t>
            </a:r>
            <a:r>
              <a:rPr lang="en-US" altLang="en-US" sz="2000" b="1">
                <a:solidFill>
                  <a:schemeClr val="accent1"/>
                </a:solidFill>
              </a:rPr>
              <a:t> </a:t>
            </a:r>
            <a:r>
              <a:rPr lang="en-US" altLang="en-US" sz="2000" b="1">
                <a:solidFill>
                  <a:srgbClr val="FF0000"/>
                </a:solidFill>
              </a:rPr>
              <a:t>COLUMNS, ROWS and TABLES</a:t>
            </a:r>
          </a:p>
        </p:txBody>
      </p:sp>
      <p:sp>
        <p:nvSpPr>
          <p:cNvPr id="50184" name="Text Box 29"/>
          <p:cNvSpPr txBox="1">
            <a:spLocks noChangeArrowheads="1"/>
          </p:cNvSpPr>
          <p:nvPr/>
        </p:nvSpPr>
        <p:spPr bwMode="auto">
          <a:xfrm>
            <a:off x="2514600" y="914401"/>
            <a:ext cx="1524000" cy="461665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None/>
              <a:defRPr/>
            </a:pPr>
            <a:r>
              <a:rPr lang="en-US" altLang="en-US" sz="2400" kern="0">
                <a:latin typeface="Times New Roman" panose="02020603050405020304" pitchFamily="18" charset="0"/>
              </a:rPr>
              <a:t>Professor</a:t>
            </a:r>
          </a:p>
        </p:txBody>
      </p:sp>
      <p:sp>
        <p:nvSpPr>
          <p:cNvPr id="50185" name="Text Box 30"/>
          <p:cNvSpPr txBox="1">
            <a:spLocks noChangeArrowheads="1"/>
          </p:cNvSpPr>
          <p:nvPr/>
        </p:nvSpPr>
        <p:spPr bwMode="auto">
          <a:xfrm>
            <a:off x="7696200" y="914401"/>
            <a:ext cx="1981200" cy="461665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None/>
              <a:defRPr/>
            </a:pPr>
            <a:r>
              <a:rPr lang="en-US" altLang="en-US" sz="2400" kern="0">
                <a:latin typeface="Times New Roman" panose="02020603050405020304" pitchFamily="18" charset="0"/>
              </a:rPr>
              <a:t>Department</a:t>
            </a:r>
          </a:p>
        </p:txBody>
      </p:sp>
      <p:sp>
        <p:nvSpPr>
          <p:cNvPr id="50191" name="AutoShape 32"/>
          <p:cNvSpPr>
            <a:spLocks noChangeArrowheads="1"/>
          </p:cNvSpPr>
          <p:nvPr/>
        </p:nvSpPr>
        <p:spPr bwMode="auto">
          <a:xfrm>
            <a:off x="4800600" y="533400"/>
            <a:ext cx="1905000" cy="1219200"/>
          </a:xfrm>
          <a:prstGeom prst="diamond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None/>
              <a:defRPr/>
            </a:pPr>
            <a:r>
              <a:rPr lang="en-US" altLang="en-US" sz="2400" kern="0" dirty="0">
                <a:latin typeface="Times New Roman" panose="02020603050405020304" pitchFamily="18" charset="0"/>
              </a:rPr>
              <a:t>Works for</a:t>
            </a:r>
          </a:p>
        </p:txBody>
      </p:sp>
      <p:cxnSp>
        <p:nvCxnSpPr>
          <p:cNvPr id="49169" name="AutoShape 34"/>
          <p:cNvCxnSpPr>
            <a:cxnSpLocks noChangeShapeType="1"/>
          </p:cNvCxnSpPr>
          <p:nvPr/>
        </p:nvCxnSpPr>
        <p:spPr bwMode="auto">
          <a:xfrm flipV="1">
            <a:off x="4038600" y="1143000"/>
            <a:ext cx="762000" cy="127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9170" name="AutoShape 35"/>
          <p:cNvCxnSpPr>
            <a:cxnSpLocks noChangeShapeType="1"/>
          </p:cNvCxnSpPr>
          <p:nvPr/>
        </p:nvCxnSpPr>
        <p:spPr bwMode="auto">
          <a:xfrm>
            <a:off x="6719888" y="1143000"/>
            <a:ext cx="963612" cy="127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9171" name="Text Box 36"/>
          <p:cNvSpPr txBox="1">
            <a:spLocks noChangeArrowheads="1"/>
          </p:cNvSpPr>
          <p:nvPr/>
        </p:nvSpPr>
        <p:spPr bwMode="auto">
          <a:xfrm>
            <a:off x="4114800" y="762000"/>
            <a:ext cx="533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latin typeface="Times New Roman" panose="02020603050405020304" pitchFamily="18" charset="0"/>
              </a:rPr>
              <a:t>M</a:t>
            </a:r>
          </a:p>
        </p:txBody>
      </p:sp>
      <p:sp>
        <p:nvSpPr>
          <p:cNvPr id="49172" name="Text Box 37"/>
          <p:cNvSpPr txBox="1">
            <a:spLocks noChangeArrowheads="1"/>
          </p:cNvSpPr>
          <p:nvPr/>
        </p:nvSpPr>
        <p:spPr bwMode="auto">
          <a:xfrm>
            <a:off x="6781800" y="762000"/>
            <a:ext cx="533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latin typeface="Times New Roman" panose="02020603050405020304" pitchFamily="18" charset="0"/>
              </a:rPr>
              <a:t>1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760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271"/>
    </mc:Choice>
    <mc:Fallback>
      <p:transition spd="slow" advTm="58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FDC0BB51-733A-4BB9-81BA-2FCD5FCF78FA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5018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951F2B3E-7C1A-4E4B-98DA-3899684922BB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23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50181" name="Rectangle 5"/>
          <p:cNvSpPr>
            <a:spLocks noChangeArrowheads="1"/>
          </p:cNvSpPr>
          <p:nvPr/>
        </p:nvSpPr>
        <p:spPr bwMode="auto">
          <a:xfrm>
            <a:off x="2590800" y="228600"/>
            <a:ext cx="7924800" cy="241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Clr>
                <a:schemeClr val="tx2"/>
              </a:buClr>
              <a:buSzPct val="75000"/>
              <a:buNone/>
            </a:pPr>
            <a:r>
              <a:rPr lang="en-US" altLang="en-US" sz="2400" b="1" kern="0">
                <a:solidFill>
                  <a:schemeClr val="accent1"/>
                </a:solidFill>
                <a:latin typeface="Times New Roman" panose="02020603050405020304" pitchFamily="18" charset="0"/>
              </a:rPr>
              <a:t>QUESTION: What is the primary key of table PROFESSOR? ___________, foreign key(s) ___________</a:t>
            </a:r>
          </a:p>
          <a:p>
            <a:pPr>
              <a:lnSpc>
                <a:spcPct val="80000"/>
              </a:lnSpc>
              <a:spcBef>
                <a:spcPct val="50000"/>
              </a:spcBef>
              <a:buClr>
                <a:schemeClr val="tx2"/>
              </a:buClr>
              <a:buSzPct val="75000"/>
              <a:buNone/>
            </a:pPr>
            <a:endParaRPr lang="en-US" altLang="en-US" sz="2400" b="1" kern="0">
              <a:solidFill>
                <a:schemeClr val="accent1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80000"/>
              </a:lnSpc>
              <a:spcBef>
                <a:spcPct val="50000"/>
              </a:spcBef>
              <a:buClr>
                <a:schemeClr val="tx2"/>
              </a:buClr>
              <a:buSzPct val="75000"/>
              <a:buNone/>
            </a:pPr>
            <a:endParaRPr lang="en-US" altLang="en-US" sz="2400" b="1" kern="0">
              <a:solidFill>
                <a:schemeClr val="accent1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80000"/>
              </a:lnSpc>
              <a:spcBef>
                <a:spcPct val="50000"/>
              </a:spcBef>
              <a:buClr>
                <a:schemeClr val="tx2"/>
              </a:buClr>
              <a:buSzPct val="75000"/>
              <a:buNone/>
            </a:pPr>
            <a:r>
              <a:rPr lang="en-US" altLang="en-US" sz="2400" b="1" kern="0">
                <a:solidFill>
                  <a:schemeClr val="accent1"/>
                </a:solidFill>
                <a:latin typeface="Times New Roman" panose="02020603050405020304" pitchFamily="18" charset="0"/>
              </a:rPr>
              <a:t>What is the primary key of table DEPARTMENT? _______, foreign keys(s) ________________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244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992"/>
    </mc:Choice>
    <mc:Fallback>
      <p:transition spd="slow" advTm="33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23EE4434-FEA5-427F-9F4E-0D01AE63A4DC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2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506F54CB-BC73-41B0-AE37-89C9955D8A28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24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51205" name="Text Box 2"/>
          <p:cNvSpPr txBox="1">
            <a:spLocks noChangeArrowheads="1"/>
          </p:cNvSpPr>
          <p:nvPr/>
        </p:nvSpPr>
        <p:spPr bwMode="auto">
          <a:xfrm>
            <a:off x="2667000" y="0"/>
            <a:ext cx="800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We want to show the following additional relationship:</a:t>
            </a:r>
          </a:p>
        </p:txBody>
      </p:sp>
      <p:grpSp>
        <p:nvGrpSpPr>
          <p:cNvPr id="51206" name="Group 3"/>
          <p:cNvGrpSpPr>
            <a:grpSpLocks/>
          </p:cNvGrpSpPr>
          <p:nvPr/>
        </p:nvGrpSpPr>
        <p:grpSpPr bwMode="auto">
          <a:xfrm>
            <a:off x="3048000" y="381000"/>
            <a:ext cx="7315200" cy="2590800"/>
            <a:chOff x="192" y="1728"/>
            <a:chExt cx="4608" cy="1632"/>
          </a:xfrm>
        </p:grpSpPr>
        <p:sp>
          <p:nvSpPr>
            <p:cNvPr id="51208" name="Text Box 4"/>
            <p:cNvSpPr txBox="1">
              <a:spLocks noChangeArrowheads="1"/>
            </p:cNvSpPr>
            <p:nvPr/>
          </p:nvSpPr>
          <p:spPr bwMode="auto">
            <a:xfrm>
              <a:off x="192" y="1968"/>
              <a:ext cx="960" cy="291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Professor</a:t>
              </a:r>
            </a:p>
          </p:txBody>
        </p:sp>
        <p:sp>
          <p:nvSpPr>
            <p:cNvPr id="51209" name="Text Box 5"/>
            <p:cNvSpPr txBox="1">
              <a:spLocks noChangeArrowheads="1"/>
            </p:cNvSpPr>
            <p:nvPr/>
          </p:nvSpPr>
          <p:spPr bwMode="auto">
            <a:xfrm>
              <a:off x="3552" y="1968"/>
              <a:ext cx="1248" cy="291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Department</a:t>
              </a:r>
            </a:p>
          </p:txBody>
        </p:sp>
        <p:grpSp>
          <p:nvGrpSpPr>
            <p:cNvPr id="51210" name="Group 6"/>
            <p:cNvGrpSpPr>
              <a:grpSpLocks/>
            </p:cNvGrpSpPr>
            <p:nvPr/>
          </p:nvGrpSpPr>
          <p:grpSpPr bwMode="auto">
            <a:xfrm>
              <a:off x="1728" y="1728"/>
              <a:ext cx="1200" cy="768"/>
              <a:chOff x="1776" y="2544"/>
              <a:chExt cx="1200" cy="768"/>
            </a:xfrm>
          </p:grpSpPr>
          <p:sp>
            <p:nvSpPr>
              <p:cNvPr id="51223" name="AutoShape 7"/>
              <p:cNvSpPr>
                <a:spLocks noChangeArrowheads="1"/>
              </p:cNvSpPr>
              <p:nvPr/>
            </p:nvSpPr>
            <p:spPr bwMode="auto">
              <a:xfrm>
                <a:off x="1776" y="2544"/>
                <a:ext cx="1200" cy="768"/>
              </a:xfrm>
              <a:prstGeom prst="diamond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ts val="600"/>
                  </a:spcBef>
                  <a:buClr>
                    <a:schemeClr val="accent1"/>
                  </a:buClr>
                  <a:buSzPct val="80000"/>
                  <a:buFont typeface="Wingdings 2" panose="05020102010507070707" pitchFamily="18" charset="2"/>
                  <a:buChar char="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1pPr>
                <a:lvl2pPr marL="742950" indent="-285750">
                  <a:spcBef>
                    <a:spcPts val="550"/>
                  </a:spcBef>
                  <a:buClr>
                    <a:schemeClr val="accent1"/>
                  </a:buClr>
                  <a:buFont typeface="Verdana" panose="020B0604030504040204" pitchFamily="34" charset="0"/>
                  <a:buChar char="◦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accent2"/>
                  </a:buClr>
                  <a:buFont typeface="Wingdings 2" panose="05020102010507070707" pitchFamily="18" charset="2"/>
                  <a:buChar char="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C32D2E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None/>
                </a:pPr>
                <a:endParaRPr lang="en-US" altLang="en-US" sz="2400" ker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51224" name="Text Box 8"/>
              <p:cNvSpPr txBox="1">
                <a:spLocks noChangeArrowheads="1"/>
              </p:cNvSpPr>
              <p:nvPr/>
            </p:nvSpPr>
            <p:spPr bwMode="auto">
              <a:xfrm>
                <a:off x="1776" y="2784"/>
                <a:ext cx="1152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ts val="600"/>
                  </a:spcBef>
                  <a:buClr>
                    <a:schemeClr val="accent1"/>
                  </a:buClr>
                  <a:buSzPct val="80000"/>
                  <a:buFont typeface="Wingdings 2" panose="05020102010507070707" pitchFamily="18" charset="2"/>
                  <a:buChar char="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1pPr>
                <a:lvl2pPr marL="742950" indent="-285750">
                  <a:spcBef>
                    <a:spcPts val="550"/>
                  </a:spcBef>
                  <a:buClr>
                    <a:schemeClr val="accent1"/>
                  </a:buClr>
                  <a:buFont typeface="Verdana" panose="020B0604030504040204" pitchFamily="34" charset="0"/>
                  <a:buChar char="◦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accent2"/>
                  </a:buClr>
                  <a:buFont typeface="Wingdings 2" panose="05020102010507070707" pitchFamily="18" charset="2"/>
                  <a:buChar char="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C32D2E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None/>
                </a:pPr>
                <a:r>
                  <a:rPr lang="en-US" altLang="en-US" sz="2400" kern="0">
                    <a:latin typeface="Times New Roman" panose="02020603050405020304" pitchFamily="18" charset="0"/>
                  </a:rPr>
                  <a:t>WorksFor</a:t>
                </a:r>
              </a:p>
            </p:txBody>
          </p:sp>
        </p:grpSp>
        <p:cxnSp>
          <p:nvCxnSpPr>
            <p:cNvPr id="51211" name="AutoShape 9"/>
            <p:cNvCxnSpPr>
              <a:cxnSpLocks noChangeShapeType="1"/>
              <a:stCxn id="51208" idx="3"/>
              <a:endCxn id="51224" idx="1"/>
            </p:cNvCxnSpPr>
            <p:nvPr/>
          </p:nvCxnSpPr>
          <p:spPr bwMode="auto">
            <a:xfrm flipV="1">
              <a:off x="1152" y="2112"/>
              <a:ext cx="576" cy="2"/>
            </a:xfrm>
            <a:prstGeom prst="straightConnector1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212" name="Text Box 10"/>
            <p:cNvSpPr txBox="1">
              <a:spLocks noChangeArrowheads="1"/>
            </p:cNvSpPr>
            <p:nvPr/>
          </p:nvSpPr>
          <p:spPr bwMode="auto">
            <a:xfrm>
              <a:off x="1296" y="1872"/>
              <a:ext cx="3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b="1" kern="0">
                  <a:latin typeface="Times New Roman" panose="02020603050405020304" pitchFamily="18" charset="0"/>
                </a:rPr>
                <a:t>M</a:t>
              </a:r>
            </a:p>
          </p:txBody>
        </p:sp>
        <p:sp>
          <p:nvSpPr>
            <p:cNvPr id="51213" name="Text Box 11"/>
            <p:cNvSpPr txBox="1">
              <a:spLocks noChangeArrowheads="1"/>
            </p:cNvSpPr>
            <p:nvPr/>
          </p:nvSpPr>
          <p:spPr bwMode="auto">
            <a:xfrm>
              <a:off x="2976" y="1872"/>
              <a:ext cx="3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b="1" kern="0">
                  <a:latin typeface="Times New Roman" panose="02020603050405020304" pitchFamily="18" charset="0"/>
                </a:rPr>
                <a:t>1</a:t>
              </a:r>
            </a:p>
          </p:txBody>
        </p:sp>
        <p:cxnSp>
          <p:nvCxnSpPr>
            <p:cNvPr id="51214" name="AutoShape 12"/>
            <p:cNvCxnSpPr>
              <a:cxnSpLocks noChangeShapeType="1"/>
              <a:stCxn id="51224" idx="3"/>
              <a:endCxn id="51209" idx="1"/>
            </p:cNvCxnSpPr>
            <p:nvPr/>
          </p:nvCxnSpPr>
          <p:spPr bwMode="auto">
            <a:xfrm>
              <a:off x="2880" y="2112"/>
              <a:ext cx="672" cy="2"/>
            </a:xfrm>
            <a:prstGeom prst="straightConnector1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51215" name="Group 13"/>
            <p:cNvGrpSpPr>
              <a:grpSpLocks/>
            </p:cNvGrpSpPr>
            <p:nvPr/>
          </p:nvGrpSpPr>
          <p:grpSpPr bwMode="auto">
            <a:xfrm>
              <a:off x="1728" y="2592"/>
              <a:ext cx="1200" cy="768"/>
              <a:chOff x="1776" y="2544"/>
              <a:chExt cx="1200" cy="768"/>
            </a:xfrm>
          </p:grpSpPr>
          <p:sp>
            <p:nvSpPr>
              <p:cNvPr id="51221" name="AutoShape 14"/>
              <p:cNvSpPr>
                <a:spLocks noChangeArrowheads="1"/>
              </p:cNvSpPr>
              <p:nvPr/>
            </p:nvSpPr>
            <p:spPr bwMode="auto">
              <a:xfrm>
                <a:off x="1776" y="2544"/>
                <a:ext cx="1200" cy="768"/>
              </a:xfrm>
              <a:prstGeom prst="diamond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ts val="600"/>
                  </a:spcBef>
                  <a:buClr>
                    <a:schemeClr val="accent1"/>
                  </a:buClr>
                  <a:buSzPct val="80000"/>
                  <a:buFont typeface="Wingdings 2" panose="05020102010507070707" pitchFamily="18" charset="2"/>
                  <a:buChar char="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1pPr>
                <a:lvl2pPr marL="742950" indent="-285750">
                  <a:spcBef>
                    <a:spcPts val="550"/>
                  </a:spcBef>
                  <a:buClr>
                    <a:schemeClr val="accent1"/>
                  </a:buClr>
                  <a:buFont typeface="Verdana" panose="020B0604030504040204" pitchFamily="34" charset="0"/>
                  <a:buChar char="◦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accent2"/>
                  </a:buClr>
                  <a:buFont typeface="Wingdings 2" panose="05020102010507070707" pitchFamily="18" charset="2"/>
                  <a:buChar char="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C32D2E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None/>
                </a:pPr>
                <a:endParaRPr lang="en-US" altLang="en-US" sz="2400" ker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51222" name="Text Box 15"/>
              <p:cNvSpPr txBox="1">
                <a:spLocks noChangeArrowheads="1"/>
              </p:cNvSpPr>
              <p:nvPr/>
            </p:nvSpPr>
            <p:spPr bwMode="auto">
              <a:xfrm>
                <a:off x="1776" y="2784"/>
                <a:ext cx="1152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ts val="600"/>
                  </a:spcBef>
                  <a:buClr>
                    <a:schemeClr val="accent1"/>
                  </a:buClr>
                  <a:buSzPct val="80000"/>
                  <a:buFont typeface="Wingdings 2" panose="05020102010507070707" pitchFamily="18" charset="2"/>
                  <a:buChar char="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1pPr>
                <a:lvl2pPr marL="742950" indent="-285750">
                  <a:spcBef>
                    <a:spcPts val="550"/>
                  </a:spcBef>
                  <a:buClr>
                    <a:schemeClr val="accent1"/>
                  </a:buClr>
                  <a:buFont typeface="Verdana" panose="020B0604030504040204" pitchFamily="34" charset="0"/>
                  <a:buChar char="◦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accent2"/>
                  </a:buClr>
                  <a:buFont typeface="Wingdings 2" panose="05020102010507070707" pitchFamily="18" charset="2"/>
                  <a:buChar char="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C32D2E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84AA33"/>
                  </a:buClr>
                  <a:buFont typeface="Wingdings 2" panose="05020102010507070707" pitchFamily="18" charset="2"/>
                  <a:buChar char=""/>
                  <a:defRPr sz="2000">
                    <a:solidFill>
                      <a:schemeClr val="tx1"/>
                    </a:solidFill>
                    <a:latin typeface="Gill Sans MT" panose="020B0502020104020203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None/>
                </a:pPr>
                <a:r>
                  <a:rPr lang="en-US" altLang="en-US" sz="2400" kern="0">
                    <a:latin typeface="Times New Roman" panose="02020603050405020304" pitchFamily="18" charset="0"/>
                  </a:rPr>
                  <a:t>Chairs</a:t>
                </a:r>
              </a:p>
            </p:txBody>
          </p:sp>
        </p:grpSp>
        <p:cxnSp>
          <p:nvCxnSpPr>
            <p:cNvPr id="51216" name="AutoShape 16"/>
            <p:cNvCxnSpPr>
              <a:cxnSpLocks noChangeShapeType="1"/>
              <a:stCxn id="51208" idx="3"/>
              <a:endCxn id="51222" idx="1"/>
            </p:cNvCxnSpPr>
            <p:nvPr/>
          </p:nvCxnSpPr>
          <p:spPr bwMode="auto">
            <a:xfrm>
              <a:off x="1152" y="2114"/>
              <a:ext cx="576" cy="862"/>
            </a:xfrm>
            <a:prstGeom prst="straightConnector1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217" name="AutoShape 17"/>
            <p:cNvCxnSpPr>
              <a:cxnSpLocks noChangeShapeType="1"/>
              <a:stCxn id="51209" idx="1"/>
              <a:endCxn id="51221" idx="3"/>
            </p:cNvCxnSpPr>
            <p:nvPr/>
          </p:nvCxnSpPr>
          <p:spPr bwMode="auto">
            <a:xfrm flipH="1">
              <a:off x="2928" y="2114"/>
              <a:ext cx="624" cy="862"/>
            </a:xfrm>
            <a:prstGeom prst="straightConnector1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218" name="Text Box 18"/>
            <p:cNvSpPr txBox="1">
              <a:spLocks noChangeArrowheads="1"/>
            </p:cNvSpPr>
            <p:nvPr/>
          </p:nvSpPr>
          <p:spPr bwMode="auto">
            <a:xfrm>
              <a:off x="1440" y="2448"/>
              <a:ext cx="3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b="1" kern="0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51219" name="Text Box 19"/>
            <p:cNvSpPr txBox="1">
              <a:spLocks noChangeArrowheads="1"/>
            </p:cNvSpPr>
            <p:nvPr/>
          </p:nvSpPr>
          <p:spPr bwMode="auto">
            <a:xfrm>
              <a:off x="2928" y="2496"/>
              <a:ext cx="3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b="1" kern="0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51220" name="Line 20"/>
            <p:cNvSpPr>
              <a:spLocks noChangeShapeType="1"/>
            </p:cNvSpPr>
            <p:nvPr/>
          </p:nvSpPr>
          <p:spPr bwMode="auto">
            <a:xfrm flipH="1">
              <a:off x="2976" y="2208"/>
              <a:ext cx="528" cy="76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CA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1207" name="Rectangle 21"/>
          <p:cNvSpPr>
            <a:spLocks noChangeArrowheads="1"/>
          </p:cNvSpPr>
          <p:nvPr/>
        </p:nvSpPr>
        <p:spPr bwMode="auto">
          <a:xfrm>
            <a:off x="2743200" y="2971801"/>
            <a:ext cx="7924800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Clr>
                <a:schemeClr val="tx2"/>
              </a:buClr>
              <a:buSzPct val="75000"/>
              <a:buNone/>
            </a:pPr>
            <a:r>
              <a:rPr lang="en-US" altLang="en-US" sz="2400" b="1" kern="0">
                <a:solidFill>
                  <a:schemeClr val="accent1"/>
                </a:solidFill>
                <a:latin typeface="Times New Roman" panose="02020603050405020304" pitchFamily="18" charset="0"/>
              </a:rPr>
              <a:t>QUESTION: How could you model the Chairs relationship using only tables (rows or columns)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242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75"/>
    </mc:Choice>
    <mc:Fallback>
      <p:transition spd="slow" advTm="27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FF64A00-BB96-40CD-A019-070BDD9E0AD9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5222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395A58CC-532C-415D-8D19-9F3C19E1D5C3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25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52229" name="Rectangle 2"/>
          <p:cNvSpPr>
            <a:spLocks noChangeArrowheads="1"/>
          </p:cNvSpPr>
          <p:nvPr/>
        </p:nvSpPr>
        <p:spPr bwMode="auto">
          <a:xfrm>
            <a:off x="2590800" y="228600"/>
            <a:ext cx="8077200" cy="241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Clr>
                <a:schemeClr val="tx2"/>
              </a:buClr>
              <a:buSzPct val="75000"/>
              <a:buNone/>
            </a:pPr>
            <a:r>
              <a:rPr lang="en-US" altLang="en-US" sz="2400" b="1" kern="0">
                <a:solidFill>
                  <a:schemeClr val="accent1"/>
                </a:solidFill>
                <a:latin typeface="Times New Roman" panose="02020603050405020304" pitchFamily="18" charset="0"/>
              </a:rPr>
              <a:t>QUESTION: What is the primary key of table PROFESSOR? ___________, foreign key(s) ___________</a:t>
            </a:r>
          </a:p>
          <a:p>
            <a:pPr>
              <a:lnSpc>
                <a:spcPct val="80000"/>
              </a:lnSpc>
              <a:spcBef>
                <a:spcPct val="50000"/>
              </a:spcBef>
              <a:buClr>
                <a:schemeClr val="tx2"/>
              </a:buClr>
              <a:buSzPct val="75000"/>
              <a:buNone/>
            </a:pPr>
            <a:endParaRPr lang="en-US" altLang="en-US" sz="2400" b="1" kern="0">
              <a:solidFill>
                <a:schemeClr val="accent1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80000"/>
              </a:lnSpc>
              <a:spcBef>
                <a:spcPct val="50000"/>
              </a:spcBef>
              <a:buClr>
                <a:schemeClr val="tx2"/>
              </a:buClr>
              <a:buSzPct val="75000"/>
              <a:buNone/>
            </a:pPr>
            <a:endParaRPr lang="en-US" altLang="en-US" sz="2400" b="1" kern="0">
              <a:solidFill>
                <a:schemeClr val="accent1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80000"/>
              </a:lnSpc>
              <a:spcBef>
                <a:spcPct val="50000"/>
              </a:spcBef>
              <a:buClr>
                <a:schemeClr val="tx2"/>
              </a:buClr>
              <a:buSzPct val="75000"/>
              <a:buNone/>
            </a:pPr>
            <a:r>
              <a:rPr lang="en-US" altLang="en-US" sz="2400" b="1" kern="0">
                <a:solidFill>
                  <a:schemeClr val="accent1"/>
                </a:solidFill>
                <a:latin typeface="Times New Roman" panose="02020603050405020304" pitchFamily="18" charset="0"/>
              </a:rPr>
              <a:t>What is the primary key of table DEPARTMENT? _______, foreign keys(s) ________________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055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115"/>
    </mc:Choice>
    <mc:Fallback>
      <p:transition spd="slow" advTm="109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16733304-28EA-4479-8579-0070722FD7DA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3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4AE4F49E-548D-4114-A332-9C138F38681B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26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53253" name="Text Box 3"/>
          <p:cNvSpPr txBox="1">
            <a:spLocks noChangeArrowheads="1"/>
          </p:cNvSpPr>
          <p:nvPr/>
        </p:nvSpPr>
        <p:spPr bwMode="auto">
          <a:xfrm>
            <a:off x="2590800" y="609600"/>
            <a:ext cx="617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Suppose now we add the following table:</a:t>
            </a:r>
          </a:p>
        </p:txBody>
      </p:sp>
      <p:graphicFrame>
        <p:nvGraphicFramePr>
          <p:cNvPr id="60459" name="Group 43"/>
          <p:cNvGraphicFramePr>
            <a:graphicFrameLocks noGrp="1"/>
          </p:cNvGraphicFramePr>
          <p:nvPr/>
        </p:nvGraphicFramePr>
        <p:xfrm>
          <a:off x="2743200" y="1143000"/>
          <a:ext cx="5791200" cy="1828800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CourseNumber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CourseName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44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CS3319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Intro to 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CS2210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Data Structures and Algorithms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4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CS1027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Computer Science Fundamentals II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MA2222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Discrete Structures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3274" name="Text Box 33"/>
          <p:cNvSpPr txBox="1">
            <a:spLocks noChangeArrowheads="1"/>
          </p:cNvSpPr>
          <p:nvPr/>
        </p:nvSpPr>
        <p:spPr bwMode="auto">
          <a:xfrm>
            <a:off x="2514600" y="3886200"/>
            <a:ext cx="617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And we have the following relationship:</a:t>
            </a:r>
          </a:p>
        </p:txBody>
      </p:sp>
      <p:sp>
        <p:nvSpPr>
          <p:cNvPr id="53275" name="Text Box 34"/>
          <p:cNvSpPr txBox="1">
            <a:spLocks noChangeArrowheads="1"/>
          </p:cNvSpPr>
          <p:nvPr/>
        </p:nvSpPr>
        <p:spPr bwMode="auto">
          <a:xfrm>
            <a:off x="2743200" y="4953001"/>
            <a:ext cx="1524000" cy="46166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Professor</a:t>
            </a:r>
          </a:p>
        </p:txBody>
      </p:sp>
      <p:sp>
        <p:nvSpPr>
          <p:cNvPr id="53276" name="Text Box 35"/>
          <p:cNvSpPr txBox="1">
            <a:spLocks noChangeArrowheads="1"/>
          </p:cNvSpPr>
          <p:nvPr/>
        </p:nvSpPr>
        <p:spPr bwMode="auto">
          <a:xfrm>
            <a:off x="8077200" y="4953001"/>
            <a:ext cx="1981200" cy="46166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Course</a:t>
            </a:r>
          </a:p>
        </p:txBody>
      </p:sp>
      <p:grpSp>
        <p:nvGrpSpPr>
          <p:cNvPr id="53277" name="Group 36"/>
          <p:cNvGrpSpPr>
            <a:grpSpLocks/>
          </p:cNvGrpSpPr>
          <p:nvPr/>
        </p:nvGrpSpPr>
        <p:grpSpPr bwMode="auto">
          <a:xfrm>
            <a:off x="5181600" y="4572000"/>
            <a:ext cx="1905000" cy="1219200"/>
            <a:chOff x="1776" y="2544"/>
            <a:chExt cx="1200" cy="768"/>
          </a:xfrm>
        </p:grpSpPr>
        <p:sp>
          <p:nvSpPr>
            <p:cNvPr id="53282" name="AutoShape 37"/>
            <p:cNvSpPr>
              <a:spLocks noChangeArrowheads="1"/>
            </p:cNvSpPr>
            <p:nvPr/>
          </p:nvSpPr>
          <p:spPr bwMode="auto">
            <a:xfrm>
              <a:off x="1776" y="2544"/>
              <a:ext cx="1200" cy="768"/>
            </a:xfrm>
            <a:prstGeom prst="diamond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53283" name="Text Box 38"/>
            <p:cNvSpPr txBox="1">
              <a:spLocks noChangeArrowheads="1"/>
            </p:cNvSpPr>
            <p:nvPr/>
          </p:nvSpPr>
          <p:spPr bwMode="auto">
            <a:xfrm>
              <a:off x="1776" y="2784"/>
              <a:ext cx="115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Teaches</a:t>
              </a:r>
            </a:p>
          </p:txBody>
        </p:sp>
      </p:grpSp>
      <p:cxnSp>
        <p:nvCxnSpPr>
          <p:cNvPr id="53278" name="AutoShape 39"/>
          <p:cNvCxnSpPr>
            <a:cxnSpLocks noChangeShapeType="1"/>
            <a:stCxn id="53275" idx="3"/>
            <a:endCxn id="53283" idx="1"/>
          </p:cNvCxnSpPr>
          <p:nvPr/>
        </p:nvCxnSpPr>
        <p:spPr bwMode="auto">
          <a:xfrm flipV="1">
            <a:off x="4267200" y="5181601"/>
            <a:ext cx="914400" cy="223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3279" name="AutoShape 40"/>
          <p:cNvCxnSpPr>
            <a:cxnSpLocks noChangeShapeType="1"/>
            <a:stCxn id="53282" idx="3"/>
            <a:endCxn id="53276" idx="1"/>
          </p:cNvCxnSpPr>
          <p:nvPr/>
        </p:nvCxnSpPr>
        <p:spPr bwMode="auto">
          <a:xfrm>
            <a:off x="7086600" y="5181601"/>
            <a:ext cx="990600" cy="223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280" name="Text Box 41"/>
          <p:cNvSpPr txBox="1">
            <a:spLocks noChangeArrowheads="1"/>
          </p:cNvSpPr>
          <p:nvPr/>
        </p:nvSpPr>
        <p:spPr bwMode="auto">
          <a:xfrm>
            <a:off x="4495800" y="4800600"/>
            <a:ext cx="533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latin typeface="Times New Roman" panose="02020603050405020304" pitchFamily="18" charset="0"/>
              </a:rPr>
              <a:t>M</a:t>
            </a:r>
          </a:p>
        </p:txBody>
      </p:sp>
      <p:sp>
        <p:nvSpPr>
          <p:cNvPr id="53281" name="Text Box 42"/>
          <p:cNvSpPr txBox="1">
            <a:spLocks noChangeArrowheads="1"/>
          </p:cNvSpPr>
          <p:nvPr/>
        </p:nvSpPr>
        <p:spPr bwMode="auto">
          <a:xfrm>
            <a:off x="7162800" y="4800600"/>
            <a:ext cx="533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latin typeface="Times New Roman" panose="02020603050405020304" pitchFamily="18" charset="0"/>
              </a:rPr>
              <a:t>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792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90"/>
    </mc:Choice>
    <mc:Fallback>
      <p:transition spd="slow" advTm="48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93BE69B-8682-49C5-9709-7D5373396226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5427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8B5113C6-D06D-4F58-B9A2-7508AE7BF61A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27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54277" name="Rectangle 2"/>
          <p:cNvSpPr>
            <a:spLocks noChangeArrowheads="1"/>
          </p:cNvSpPr>
          <p:nvPr/>
        </p:nvSpPr>
        <p:spPr bwMode="auto">
          <a:xfrm>
            <a:off x="2819400" y="685801"/>
            <a:ext cx="7848600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Clr>
                <a:schemeClr val="tx2"/>
              </a:buClr>
              <a:buSzPct val="75000"/>
              <a:buNone/>
            </a:pPr>
            <a:r>
              <a:rPr lang="en-US" altLang="en-US" sz="2400" b="1" kern="0">
                <a:solidFill>
                  <a:schemeClr val="accent1"/>
                </a:solidFill>
                <a:latin typeface="Times New Roman" panose="02020603050405020304" pitchFamily="18" charset="0"/>
              </a:rPr>
              <a:t>QUESTION: How could you model this relationship using only tables (rows or columns)?</a:t>
            </a:r>
          </a:p>
        </p:txBody>
      </p:sp>
      <p:sp>
        <p:nvSpPr>
          <p:cNvPr id="54278" name="Rectangle 4"/>
          <p:cNvSpPr>
            <a:spLocks noChangeArrowheads="1"/>
          </p:cNvSpPr>
          <p:nvPr/>
        </p:nvSpPr>
        <p:spPr bwMode="auto">
          <a:xfrm>
            <a:off x="2667000" y="4876801"/>
            <a:ext cx="8001000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Clr>
                <a:schemeClr val="tx2"/>
              </a:buClr>
              <a:buSzPct val="75000"/>
              <a:buNone/>
            </a:pPr>
            <a:r>
              <a:rPr lang="en-US" altLang="en-US" sz="2400" b="1" kern="0">
                <a:solidFill>
                  <a:schemeClr val="accent1"/>
                </a:solidFill>
                <a:latin typeface="Times New Roman" panose="02020603050405020304" pitchFamily="18" charset="0"/>
              </a:rPr>
              <a:t>QUESTION: What is the primary key? What is the foreign key(s)?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38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647"/>
    </mc:Choice>
    <mc:Fallback>
      <p:transition spd="slow" advTm="94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28ACA199-0639-4A58-94AF-658467B3E9D2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5530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886E37EE-7EEF-40AE-9C4A-560662CB659D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28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>
          <a:xfrm>
            <a:off x="2590800" y="0"/>
            <a:ext cx="8077200" cy="11430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Mapping ER Diagrams To Relational Databases</a:t>
            </a:r>
          </a:p>
        </p:txBody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90800" y="1143000"/>
            <a:ext cx="8077200" cy="55626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sz="2400" b="1">
                <a:solidFill>
                  <a:schemeClr val="accent1"/>
                </a:solidFill>
              </a:rPr>
              <a:t>Step 1:</a:t>
            </a:r>
            <a:r>
              <a:rPr lang="en-US" altLang="en-US" sz="2400">
                <a:solidFill>
                  <a:schemeClr val="accent1"/>
                </a:solidFill>
              </a:rPr>
              <a:t> </a:t>
            </a:r>
            <a:r>
              <a:rPr lang="en-US" altLang="en-US" sz="2400"/>
              <a:t>For  each </a:t>
            </a:r>
            <a:r>
              <a:rPr lang="en-US" altLang="en-US" sz="2400" b="1" i="1"/>
              <a:t>regular entity type E</a:t>
            </a:r>
            <a:r>
              <a:rPr lang="en-US" altLang="en-US" sz="2400"/>
              <a:t> in the ER schema, create a relation R that includes all simple attributes of E. Include only the simple component attributes of a composite attribute. Choose one of the key attributes of E as primary key for R. If the chosen key of E is composite, the set of simple attributes that form it will together form the primary key of R. 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400"/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400"/>
          </a:p>
          <a:p>
            <a:pPr>
              <a:lnSpc>
                <a:spcPct val="80000"/>
              </a:lnSpc>
            </a:pPr>
            <a:r>
              <a:rPr lang="en-US" altLang="en-US" sz="2400" b="1">
                <a:solidFill>
                  <a:schemeClr val="accent1"/>
                </a:solidFill>
              </a:rPr>
              <a:t>Step 2:</a:t>
            </a:r>
            <a:r>
              <a:rPr lang="en-US" altLang="en-US" sz="2400">
                <a:solidFill>
                  <a:schemeClr val="accent1"/>
                </a:solidFill>
              </a:rPr>
              <a:t> </a:t>
            </a:r>
            <a:r>
              <a:rPr lang="en-US" altLang="en-US" sz="2400"/>
              <a:t>For each </a:t>
            </a:r>
            <a:r>
              <a:rPr lang="en-US" altLang="en-US" sz="2400" b="1" i="1"/>
              <a:t>weak entity type W</a:t>
            </a:r>
            <a:r>
              <a:rPr lang="en-US" altLang="en-US" sz="2400"/>
              <a:t> in the ER schema with owner entity type E, create a relation R, and include all simple attributes (or simple components of composite attributes) of W as attributes of R. In addition, include as foreign key attributes of R the primary key attribute(s) of the relation(s) that correspond to the owner entity type(s); The primary key of R is the combination of the primary key(s) of the owner(s) and the partial key of the weak entity type W, if any.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501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119"/>
    </mc:Choice>
    <mc:Fallback>
      <p:transition spd="slow" advTm="187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CBF6F3B9-0AA5-42D1-B146-AEA39B776191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5632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016411D9-5485-4E65-BF51-45710043B9AA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29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56325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2514600" y="381000"/>
            <a:ext cx="7848600" cy="6019800"/>
          </a:xfrm>
          <a:noFill/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sz="2400" b="1">
                <a:solidFill>
                  <a:schemeClr val="accent1"/>
                </a:solidFill>
              </a:rPr>
              <a:t>Step 3:</a:t>
            </a:r>
            <a:r>
              <a:rPr lang="en-US" altLang="en-US" sz="2400">
                <a:solidFill>
                  <a:schemeClr val="accent1"/>
                </a:solidFill>
              </a:rPr>
              <a:t>  </a:t>
            </a:r>
            <a:r>
              <a:rPr lang="en-US" altLang="en-US" sz="2400"/>
              <a:t>For each </a:t>
            </a:r>
            <a:r>
              <a:rPr lang="en-US" altLang="en-US" sz="2400" b="1" i="1"/>
              <a:t>binary 1:1 relationship type R</a:t>
            </a:r>
            <a:r>
              <a:rPr lang="en-US" altLang="en-US" sz="2400"/>
              <a:t> in the ER schema, identify the relations S and T that correspond to the entity types participating in R. Choose one of the relations S, say and include as foreign key in S the primary key of T.  It is better to choose an entity type with total participation in R in the role of S. Include all the simple attributes (or simple components of composite attributes) of the 1:1 relationship type R as attributes of S. 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400"/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400"/>
          </a:p>
          <a:p>
            <a:pPr>
              <a:lnSpc>
                <a:spcPct val="80000"/>
              </a:lnSpc>
            </a:pPr>
            <a:r>
              <a:rPr lang="en-US" altLang="en-US" sz="2400" b="1">
                <a:solidFill>
                  <a:schemeClr val="accent1"/>
                </a:solidFill>
              </a:rPr>
              <a:t>Step 4:</a:t>
            </a:r>
            <a:r>
              <a:rPr lang="en-US" altLang="en-US" sz="2400">
                <a:solidFill>
                  <a:schemeClr val="accent1"/>
                </a:solidFill>
              </a:rPr>
              <a:t> </a:t>
            </a:r>
            <a:r>
              <a:rPr lang="en-US" altLang="en-US" sz="2400"/>
              <a:t>For each </a:t>
            </a:r>
            <a:r>
              <a:rPr lang="en-US" altLang="en-US" sz="2400" b="1" i="1"/>
              <a:t>regular (non weak) binary 1:N relationship type R</a:t>
            </a:r>
            <a:r>
              <a:rPr lang="en-US" altLang="en-US" sz="2400"/>
              <a:t>, identify the relation S that represents the participating entity type at the N-side of the relationship type. Include as foreign key in S the primary key of the relation T that represents the other entity type participating in R; this is because each entity instance on the N-side is related to at most one entity instance on the 1-side of the relationship type. Include any simple attributes (or simple components of composite attributes) of the 1:N relationship type as attributes of S.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003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645"/>
    </mc:Choice>
    <mc:Fallback>
      <p:transition spd="slow" advTm="140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First let’s learn some terminology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670362F-57D4-4EB0-82A0-C8DD0B3C84FE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CS3319</a:t>
            </a:r>
          </a:p>
        </p:txBody>
      </p:sp>
      <p:sp>
        <p:nvSpPr>
          <p:cNvPr id="2867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629AB7EB-E569-402B-8792-792FF7116125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3</a:t>
            </a:fld>
            <a:endParaRPr lang="en-US" altLang="en-US" sz="2400" ker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327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7"/>
    </mc:Choice>
    <mc:Fallback>
      <p:transition spd="slow" advTm="4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C524BD5-3D58-4C2E-879A-AA095D9C5C99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5734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A0CB62AF-0E76-4216-894C-3276916566B1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30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5734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90800" y="685800"/>
            <a:ext cx="7315200" cy="56388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sz="2400" b="1">
                <a:solidFill>
                  <a:schemeClr val="accent1"/>
                </a:solidFill>
              </a:rPr>
              <a:t>Step 5:</a:t>
            </a:r>
            <a:r>
              <a:rPr lang="en-US" altLang="en-US" sz="2400">
                <a:solidFill>
                  <a:schemeClr val="accent1"/>
                </a:solidFill>
              </a:rPr>
              <a:t> </a:t>
            </a:r>
            <a:r>
              <a:rPr lang="en-US" altLang="en-US" sz="2400"/>
              <a:t>For each </a:t>
            </a:r>
            <a:r>
              <a:rPr lang="en-US" altLang="en-US" sz="2400" b="1" i="1"/>
              <a:t>binary M:N relationship type R,</a:t>
            </a:r>
            <a:r>
              <a:rPr lang="en-US" altLang="en-US" sz="2400"/>
              <a:t>create a new relation S to represent R.  Include as foreign key in S the primary keys of the relations that represent the participating entity types; their combination will form the primary key of S. Also include any simple attributes (or simple components of composite attributes) of the M:N relationship type as attributes of S. 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400"/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400"/>
          </a:p>
          <a:p>
            <a:pPr>
              <a:lnSpc>
                <a:spcPct val="80000"/>
              </a:lnSpc>
            </a:pPr>
            <a:r>
              <a:rPr lang="en-US" altLang="en-US" sz="2400" b="1">
                <a:solidFill>
                  <a:schemeClr val="accent1"/>
                </a:solidFill>
              </a:rPr>
              <a:t>Step 6:</a:t>
            </a:r>
            <a:r>
              <a:rPr lang="en-US" altLang="en-US" sz="2400">
                <a:solidFill>
                  <a:schemeClr val="accent1"/>
                </a:solidFill>
              </a:rPr>
              <a:t> </a:t>
            </a:r>
            <a:r>
              <a:rPr lang="en-US" altLang="en-US" sz="2400"/>
              <a:t>For each </a:t>
            </a:r>
            <a:r>
              <a:rPr lang="en-US" altLang="en-US" sz="2400" b="1" i="1"/>
              <a:t>multivalued attribute A</a:t>
            </a:r>
            <a:r>
              <a:rPr lang="en-US" altLang="en-US" sz="2400"/>
              <a:t>, create a new relation R that includes an attribute corresponding to A plus the primary key attribute K (as a foreign key in R) of the relation that represents the entity type or relationship type that has A as an attribute. The primary key of R is the combination of A and K. IF the multivalued attribute is composite, we include the simple components.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38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231"/>
    </mc:Choice>
    <mc:Fallback>
      <p:transition spd="slow" advTm="122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C05CF4B9-DB3C-4DB7-9120-CE4A08D1526A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5837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0BE0063B-A186-4846-BB94-B020FBBAD17D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31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5837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819400" y="609600"/>
            <a:ext cx="7315200" cy="3124200"/>
          </a:xfrm>
        </p:spPr>
        <p:txBody>
          <a:bodyPr/>
          <a:lstStyle/>
          <a:p>
            <a:r>
              <a:rPr lang="en-US" altLang="en-US" sz="2400" b="1">
                <a:solidFill>
                  <a:schemeClr val="accent1"/>
                </a:solidFill>
              </a:rPr>
              <a:t>Step 7:</a:t>
            </a:r>
            <a:r>
              <a:rPr lang="en-US" altLang="en-US" sz="2400">
                <a:solidFill>
                  <a:schemeClr val="accent1"/>
                </a:solidFill>
              </a:rPr>
              <a:t> </a:t>
            </a:r>
            <a:r>
              <a:rPr lang="en-US" altLang="en-US" sz="2400"/>
              <a:t>For each </a:t>
            </a:r>
            <a:r>
              <a:rPr lang="en-US" altLang="en-US" sz="2400" b="1" i="1"/>
              <a:t>n-ary relationship type R</a:t>
            </a:r>
            <a:r>
              <a:rPr lang="en-US" altLang="en-US" sz="2400"/>
              <a:t>, </a:t>
            </a:r>
            <a:r>
              <a:rPr lang="en-US" altLang="en-US" sz="2400" b="1" i="1"/>
              <a:t>n &gt; 2,</a:t>
            </a:r>
            <a:r>
              <a:rPr lang="en-US" altLang="en-US" sz="2400"/>
              <a:t> create a new relation S to represent R.  Include as foreign key in S the primary keys of the relations that represent the participating entity types; their combination will form the primary key of S.  Also include any simple attributes (or simple components of composite attributes) of the n-ary relationship type as attributes of S. </a:t>
            </a:r>
          </a:p>
          <a:p>
            <a:endParaRPr lang="en-US" altLang="en-US" sz="2400"/>
          </a:p>
        </p:txBody>
      </p:sp>
      <p:sp>
        <p:nvSpPr>
          <p:cNvPr id="2" name="Rectangle 1"/>
          <p:cNvSpPr/>
          <p:nvPr/>
        </p:nvSpPr>
        <p:spPr>
          <a:xfrm>
            <a:off x="3695700" y="3924300"/>
            <a:ext cx="129540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aa</a:t>
            </a:r>
          </a:p>
        </p:txBody>
      </p:sp>
      <p:sp>
        <p:nvSpPr>
          <p:cNvPr id="5" name="Diamond 4"/>
          <p:cNvSpPr/>
          <p:nvPr/>
        </p:nvSpPr>
        <p:spPr>
          <a:xfrm>
            <a:off x="6181725" y="3829050"/>
            <a:ext cx="1447800" cy="1295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rr</a:t>
            </a:r>
          </a:p>
        </p:txBody>
      </p:sp>
      <p:sp>
        <p:nvSpPr>
          <p:cNvPr id="6" name="Oval 5"/>
          <p:cNvSpPr/>
          <p:nvPr/>
        </p:nvSpPr>
        <p:spPr>
          <a:xfrm>
            <a:off x="3352800" y="5540375"/>
            <a:ext cx="914400" cy="533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u="sng" kern="0" dirty="0">
                <a:solidFill>
                  <a:sysClr val="windowText" lastClr="000000"/>
                </a:solidFill>
              </a:rPr>
              <a:t>aid</a:t>
            </a:r>
          </a:p>
        </p:txBody>
      </p:sp>
      <p:cxnSp>
        <p:nvCxnSpPr>
          <p:cNvPr id="8" name="Straight Connector 7"/>
          <p:cNvCxnSpPr>
            <a:stCxn id="6" idx="0"/>
            <a:endCxn id="2" idx="2"/>
          </p:cNvCxnSpPr>
          <p:nvPr/>
        </p:nvCxnSpPr>
        <p:spPr>
          <a:xfrm flipV="1">
            <a:off x="3810000" y="4914901"/>
            <a:ext cx="533400" cy="625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8694738" y="3657600"/>
            <a:ext cx="129540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cc</a:t>
            </a:r>
          </a:p>
        </p:txBody>
      </p:sp>
      <p:sp>
        <p:nvSpPr>
          <p:cNvPr id="12" name="Oval 11"/>
          <p:cNvSpPr/>
          <p:nvPr/>
        </p:nvSpPr>
        <p:spPr>
          <a:xfrm>
            <a:off x="9434513" y="5006975"/>
            <a:ext cx="914400" cy="533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u="sng" kern="0" dirty="0">
                <a:solidFill>
                  <a:sysClr val="windowText" lastClr="000000"/>
                </a:solidFill>
              </a:rPr>
              <a:t>cid</a:t>
            </a:r>
          </a:p>
        </p:txBody>
      </p:sp>
      <p:cxnSp>
        <p:nvCxnSpPr>
          <p:cNvPr id="13" name="Straight Connector 12"/>
          <p:cNvCxnSpPr>
            <a:stCxn id="12" idx="0"/>
            <a:endCxn id="11" idx="2"/>
          </p:cNvCxnSpPr>
          <p:nvPr/>
        </p:nvCxnSpPr>
        <p:spPr>
          <a:xfrm flipH="1" flipV="1">
            <a:off x="9342439" y="4648201"/>
            <a:ext cx="549275" cy="3587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6257925" y="5341938"/>
            <a:ext cx="129540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bb</a:t>
            </a:r>
          </a:p>
        </p:txBody>
      </p:sp>
      <p:sp>
        <p:nvSpPr>
          <p:cNvPr id="15" name="Oval 14"/>
          <p:cNvSpPr/>
          <p:nvPr/>
        </p:nvSpPr>
        <p:spPr>
          <a:xfrm>
            <a:off x="4843463" y="6269038"/>
            <a:ext cx="914400" cy="533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u="sng" kern="0" dirty="0">
                <a:solidFill>
                  <a:sysClr val="windowText" lastClr="000000"/>
                </a:solidFill>
              </a:rPr>
              <a:t>bid</a:t>
            </a:r>
          </a:p>
        </p:txBody>
      </p:sp>
      <p:cxnSp>
        <p:nvCxnSpPr>
          <p:cNvPr id="16" name="Straight Connector 15"/>
          <p:cNvCxnSpPr>
            <a:stCxn id="15" idx="6"/>
            <a:endCxn id="14" idx="2"/>
          </p:cNvCxnSpPr>
          <p:nvPr/>
        </p:nvCxnSpPr>
        <p:spPr>
          <a:xfrm flipV="1">
            <a:off x="5757863" y="6332538"/>
            <a:ext cx="1147762" cy="203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037389" y="3170238"/>
            <a:ext cx="1182687" cy="533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kern="0" dirty="0">
                <a:solidFill>
                  <a:sysClr val="windowText" lastClr="000000"/>
                </a:solidFill>
              </a:rPr>
              <a:t>rattr</a:t>
            </a:r>
          </a:p>
        </p:txBody>
      </p:sp>
      <p:cxnSp>
        <p:nvCxnSpPr>
          <p:cNvPr id="19" name="Straight Connector 18"/>
          <p:cNvCxnSpPr>
            <a:stCxn id="18" idx="4"/>
            <a:endCxn id="5" idx="0"/>
          </p:cNvCxnSpPr>
          <p:nvPr/>
        </p:nvCxnSpPr>
        <p:spPr>
          <a:xfrm flipH="1">
            <a:off x="6905625" y="3703638"/>
            <a:ext cx="723900" cy="1254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" idx="3"/>
            <a:endCxn id="5" idx="1"/>
          </p:cNvCxnSpPr>
          <p:nvPr/>
        </p:nvCxnSpPr>
        <p:spPr>
          <a:xfrm>
            <a:off x="4991101" y="4419600"/>
            <a:ext cx="119062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0"/>
            <a:endCxn id="5" idx="2"/>
          </p:cNvCxnSpPr>
          <p:nvPr/>
        </p:nvCxnSpPr>
        <p:spPr>
          <a:xfrm flipV="1">
            <a:off x="6905625" y="5124450"/>
            <a:ext cx="0" cy="217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5" idx="3"/>
            <a:endCxn id="11" idx="1"/>
          </p:cNvCxnSpPr>
          <p:nvPr/>
        </p:nvCxnSpPr>
        <p:spPr>
          <a:xfrm flipV="1">
            <a:off x="7629526" y="4152900"/>
            <a:ext cx="1065213" cy="3238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7" name="Table 46"/>
          <p:cNvGraphicFramePr>
            <a:graphicFrameLocks noGrp="1"/>
          </p:cNvGraphicFramePr>
          <p:nvPr/>
        </p:nvGraphicFramePr>
        <p:xfrm>
          <a:off x="2838450" y="5391150"/>
          <a:ext cx="6096000" cy="1112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946">
                <a:tc>
                  <a:txBody>
                    <a:bodyPr/>
                    <a:lstStyle/>
                    <a:p>
                      <a:r>
                        <a:rPr lang="en-US" sz="1800" u="sng" dirty="0"/>
                        <a:t>aid *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r>
                        <a:rPr lang="en-US" sz="1800" u="sng" dirty="0"/>
                        <a:t>bid *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r>
                        <a:rPr lang="en-US" sz="1800" u="sng" dirty="0"/>
                        <a:t>cid *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rattr</a:t>
                      </a:r>
                    </a:p>
                  </a:txBody>
                  <a:tcPr marT="45733" marB="4573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946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T="45733" marB="457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946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733" marB="457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8" name="TextBox 47"/>
          <p:cNvSpPr txBox="1">
            <a:spLocks noChangeArrowheads="1"/>
          </p:cNvSpPr>
          <p:nvPr/>
        </p:nvSpPr>
        <p:spPr bwMode="auto">
          <a:xfrm>
            <a:off x="2698750" y="5022851"/>
            <a:ext cx="1676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kern="0"/>
              <a:t>Table rr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63261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283"/>
    </mc:Choice>
    <mc:Fallback>
      <p:transition spd="slow" advTm="65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789E026-3C32-4033-A4C8-C22EDDA69C83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5939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94FDD4C7-3D87-49AF-B991-F4D6CA0B388B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32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2587626" y="304800"/>
            <a:ext cx="8080375" cy="838200"/>
          </a:xfrm>
        </p:spPr>
        <p:txBody>
          <a:bodyPr/>
          <a:lstStyle/>
          <a:p>
            <a:pPr>
              <a:defRPr/>
            </a:pPr>
            <a:r>
              <a:rPr lang="en-US" dirty="0"/>
              <a:t>Our Company Example:</a:t>
            </a:r>
          </a:p>
        </p:txBody>
      </p:sp>
      <p:pic>
        <p:nvPicPr>
          <p:cNvPr id="59398" name="Picture 4" descr="H:\cs319\PPSlides\images\ERWholeDiagram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588" y="1447800"/>
            <a:ext cx="8126412" cy="4046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752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89"/>
    </mc:Choice>
    <mc:Fallback>
      <p:transition spd="slow" advTm="54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26035C6-FE7B-4829-986B-CEC42CC5C14F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D47A1C64-8A3F-437C-A655-51DF1F58524E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33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60421" name="Text Box 2"/>
          <p:cNvSpPr txBox="1">
            <a:spLocks noChangeArrowheads="1"/>
          </p:cNvSpPr>
          <p:nvPr/>
        </p:nvSpPr>
        <p:spPr bwMode="auto">
          <a:xfrm>
            <a:off x="2743200" y="152400"/>
            <a:ext cx="6477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solidFill>
                  <a:srgbClr val="FFCC00"/>
                </a:solidFill>
                <a:latin typeface="Times New Roman" panose="02020603050405020304" pitchFamily="18" charset="0"/>
              </a:rPr>
              <a:t>Our Example Mapped to Relations (Tables):</a:t>
            </a:r>
          </a:p>
        </p:txBody>
      </p:sp>
      <p:pic>
        <p:nvPicPr>
          <p:cNvPr id="60422" name="Picture 3" descr="H:\cs319\PPSlides\images\rel7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1" y="838201"/>
            <a:ext cx="8423275" cy="499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3" name="Text Box 4"/>
          <p:cNvSpPr txBox="1">
            <a:spLocks noChangeArrowheads="1"/>
          </p:cNvSpPr>
          <p:nvPr/>
        </p:nvSpPr>
        <p:spPr bwMode="auto">
          <a:xfrm>
            <a:off x="2590800" y="5943601"/>
            <a:ext cx="76962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000" b="1" kern="0">
                <a:latin typeface="Times New Roman" panose="02020603050405020304" pitchFamily="18" charset="0"/>
              </a:rPr>
              <a:t>In the above example, I mapped our example to an MS Access Database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79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329"/>
    </mc:Choice>
    <mc:Fallback>
      <p:transition spd="slow" advTm="75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72923A0D-B396-4AFE-9324-A376BD2D7705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A4531870-BC94-4CF6-B969-9E05C5820D84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34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pic>
        <p:nvPicPr>
          <p:cNvPr id="61445" name="Picture 2" descr="H:\cs319\PPSlides\images\rel8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8114" y="1947864"/>
            <a:ext cx="6835775" cy="296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13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468"/>
    </mc:Choice>
    <mc:Fallback>
      <p:transition spd="slow" advTm="146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959100" y="274638"/>
            <a:ext cx="7499350" cy="11430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Take the example from slide 1 and map it to a relational database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2CC1C5F8-BEAB-4771-998B-175C3DCA88AC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CS3319</a:t>
            </a:r>
          </a:p>
        </p:txBody>
      </p:sp>
      <p:sp>
        <p:nvSpPr>
          <p:cNvPr id="6246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D289946D-CAC4-44B5-9E1B-05483F652800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35</a:t>
            </a:fld>
            <a:endParaRPr lang="en-US" altLang="en-US" sz="2400" kern="0"/>
          </a:p>
        </p:txBody>
      </p:sp>
      <p:pic>
        <p:nvPicPr>
          <p:cNvPr id="6247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447800"/>
            <a:ext cx="5181600" cy="4408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</p:pic>
      <p:sp>
        <p:nvSpPr>
          <p:cNvPr id="11" name="Oval 10"/>
          <p:cNvSpPr/>
          <p:nvPr/>
        </p:nvSpPr>
        <p:spPr>
          <a:xfrm>
            <a:off x="6324600" y="2122488"/>
            <a:ext cx="609600" cy="304800"/>
          </a:xfrm>
          <a:prstGeom prst="ellipse">
            <a:avLst/>
          </a:prstGeom>
          <a:solidFill>
            <a:srgbClr val="81A3D5"/>
          </a:solidFill>
          <a:ln>
            <a:solidFill>
              <a:srgbClr val="81A3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800" kern="0" dirty="0">
                <a:solidFill>
                  <a:sysClr val="windowText" lastClr="000000"/>
                </a:solidFill>
              </a:rPr>
              <a:t>score</a:t>
            </a:r>
          </a:p>
        </p:txBody>
      </p:sp>
      <p:cxnSp>
        <p:nvCxnSpPr>
          <p:cNvPr id="5" name="Straight Connector 4"/>
          <p:cNvCxnSpPr>
            <a:stCxn id="11" idx="4"/>
          </p:cNvCxnSpPr>
          <p:nvPr/>
        </p:nvCxnSpPr>
        <p:spPr>
          <a:xfrm flipH="1">
            <a:off x="6400800" y="2427288"/>
            <a:ext cx="228600" cy="3159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438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925"/>
    </mc:Choice>
    <mc:Fallback>
      <p:transition spd="slow" advTm="192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313E132-1A63-4B4C-8167-639F17F53E2E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6349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48584823-ACD8-4779-9F6F-9CB367C715AF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36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>
          <a:xfrm>
            <a:off x="2743200" y="228600"/>
            <a:ext cx="7391400" cy="990600"/>
          </a:xfrm>
        </p:spPr>
        <p:txBody>
          <a:bodyPr/>
          <a:lstStyle/>
          <a:p>
            <a:pPr>
              <a:defRPr/>
            </a:pPr>
            <a:r>
              <a:rPr lang="en-US" dirty="0"/>
              <a:t>Referential Integrity</a:t>
            </a:r>
          </a:p>
        </p:txBody>
      </p:sp>
      <p:sp>
        <p:nvSpPr>
          <p:cNvPr id="63494" name="Rectangle 62"/>
          <p:cNvSpPr>
            <a:spLocks noChangeArrowheads="1"/>
          </p:cNvSpPr>
          <p:nvPr/>
        </p:nvSpPr>
        <p:spPr bwMode="auto">
          <a:xfrm>
            <a:off x="2514600" y="1143001"/>
            <a:ext cx="7696200" cy="4894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i="1" kern="0">
                <a:solidFill>
                  <a:schemeClr val="accent1"/>
                </a:solidFill>
                <a:latin typeface="Times New Roman" panose="02020603050405020304" pitchFamily="18" charset="0"/>
              </a:rPr>
              <a:t>Referential Integrity:</a:t>
            </a:r>
            <a:r>
              <a:rPr lang="en-US" altLang="en-US" sz="2400" kern="0">
                <a:solidFill>
                  <a:schemeClr val="accent1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400" kern="0">
                <a:latin typeface="Times New Roman" panose="02020603050405020304" pitchFamily="18" charset="0"/>
              </a:rPr>
              <a:t>a tuple in one relation that refers to another relation must refer to an existing tuple in the relation. </a:t>
            </a:r>
          </a:p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Formally:</a:t>
            </a:r>
          </a:p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Assume we have R1 and R2 with a referential integrity between the two of them. R1 has a set of attributes FK (foreign key) that references the attributes PK (primary key) R2, it must satisfy the following rules: </a:t>
            </a:r>
          </a:p>
          <a:p>
            <a:pPr>
              <a:spcBef>
                <a:spcPct val="50000"/>
              </a:spcBef>
              <a:buClrTx/>
              <a:buSzTx/>
              <a:buFontTx/>
              <a:buChar char="•"/>
            </a:pPr>
            <a:r>
              <a:rPr lang="en-US" altLang="en-US" sz="2400" kern="0">
                <a:latin typeface="Times New Roman" panose="02020603050405020304" pitchFamily="18" charset="0"/>
              </a:rPr>
              <a:t>FK attributes must have the same domain as PK </a:t>
            </a:r>
          </a:p>
          <a:p>
            <a:pPr>
              <a:spcBef>
                <a:spcPct val="50000"/>
              </a:spcBef>
              <a:buClrTx/>
              <a:buSzTx/>
              <a:buFontTx/>
              <a:buChar char="•"/>
            </a:pPr>
            <a:r>
              <a:rPr lang="en-US" altLang="en-US" sz="2400" kern="0">
                <a:latin typeface="Times New Roman" panose="02020603050405020304" pitchFamily="18" charset="0"/>
              </a:rPr>
              <a:t>a value of FK in a tuple t of the current state r1(R1) either occurs as a value of PK for some tuple t2 in the current state or r2(R2) is null.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09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778"/>
    </mc:Choice>
    <mc:Fallback>
      <p:transition spd="slow" advTm="51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107DB25-8930-4E32-9210-2196EE15A04E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8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6451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11A9F541-E2CC-4A4C-BCE7-CDDA739B6530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37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2971800" y="228600"/>
            <a:ext cx="7467600" cy="11430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Update Operations on Relations maintaining Integrity Rules</a:t>
            </a:r>
          </a:p>
        </p:txBody>
      </p:sp>
      <p:graphicFrame>
        <p:nvGraphicFramePr>
          <p:cNvPr id="41037" name="Group 77"/>
          <p:cNvGraphicFramePr>
            <a:graphicFrameLocks noGrp="1"/>
          </p:cNvGraphicFramePr>
          <p:nvPr/>
        </p:nvGraphicFramePr>
        <p:xfrm>
          <a:off x="2819400" y="1905000"/>
          <a:ext cx="7543800" cy="1463676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DeptID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DeptName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MgrEmpID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MgrStartDate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Head Office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12/12/99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Safety Department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11/11/98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Y5J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Research Department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12/24/98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4545" name="Text Box 33"/>
          <p:cNvSpPr txBox="1">
            <a:spLocks noChangeArrowheads="1"/>
          </p:cNvSpPr>
          <p:nvPr/>
        </p:nvSpPr>
        <p:spPr bwMode="auto">
          <a:xfrm>
            <a:off x="2667000" y="1524000"/>
            <a:ext cx="236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Department</a:t>
            </a:r>
          </a:p>
        </p:txBody>
      </p:sp>
      <p:graphicFrame>
        <p:nvGraphicFramePr>
          <p:cNvPr id="41070" name="Group 110"/>
          <p:cNvGraphicFramePr>
            <a:graphicFrameLocks noGrp="1"/>
          </p:cNvGraphicFramePr>
          <p:nvPr/>
        </p:nvGraphicFramePr>
        <p:xfrm>
          <a:off x="3048000" y="3886201"/>
          <a:ext cx="5943600" cy="2560635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EmpID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LastName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FirstName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DeptID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Sex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Bart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Smithers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Waylan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Burns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Monty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Lisa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Y5J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Beuvieau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Patty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</a:t>
                      </a:r>
                    </a:p>
                  </a:txBody>
                  <a:tcPr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Homer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4596" name="Text Box 66"/>
          <p:cNvSpPr txBox="1">
            <a:spLocks noChangeArrowheads="1"/>
          </p:cNvSpPr>
          <p:nvPr/>
        </p:nvSpPr>
        <p:spPr bwMode="auto">
          <a:xfrm>
            <a:off x="3048000" y="3505200"/>
            <a:ext cx="236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Employee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998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68"/>
    </mc:Choice>
    <mc:Fallback>
      <p:transition spd="slow" advTm="19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447D8605-A541-4E99-8D9A-671BC4DBB263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6554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824E4D18-4F84-4A29-BFB2-8F5F987E1EAE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38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41989" name="Rectangle 5"/>
          <p:cNvSpPr>
            <a:spLocks noChangeArrowheads="1"/>
          </p:cNvSpPr>
          <p:nvPr/>
        </p:nvSpPr>
        <p:spPr bwMode="auto">
          <a:xfrm>
            <a:off x="2573338" y="0"/>
            <a:ext cx="74676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b="1" kern="0" dirty="0">
                <a:solidFill>
                  <a:schemeClr val="tx2"/>
                </a:solidFill>
                <a:latin typeface="Arial" charset="0"/>
              </a:rPr>
              <a:t>QUESTION:  Determine the problems (if any exist) with the following operations to the above tables?</a:t>
            </a:r>
          </a:p>
          <a:p>
            <a:pPr>
              <a:defRPr/>
            </a:pPr>
            <a:endParaRPr lang="en-US" b="1" kern="0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</a:endParaRPr>
          </a:p>
        </p:txBody>
      </p:sp>
      <p:sp>
        <p:nvSpPr>
          <p:cNvPr id="65542" name="Rectangle 7"/>
          <p:cNvSpPr>
            <a:spLocks noChangeArrowheads="1"/>
          </p:cNvSpPr>
          <p:nvPr/>
        </p:nvSpPr>
        <p:spPr bwMode="auto">
          <a:xfrm>
            <a:off x="2570163" y="731838"/>
            <a:ext cx="8001000" cy="170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solidFill>
                  <a:schemeClr val="accent1"/>
                </a:solidFill>
                <a:latin typeface="Times New Roman" panose="02020603050405020304" pitchFamily="18" charset="0"/>
              </a:rPr>
              <a:t>Insert Operation 					Problem?</a:t>
            </a:r>
          </a:p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1800" kern="0">
                <a:latin typeface="Times New Roman" panose="02020603050405020304" pitchFamily="18" charset="0"/>
              </a:rPr>
              <a:t>Insert &lt;13, 'Gumble', 'Barney', 'S7G', 'Male'&gt; into EMPLOYEE 	Yes         No</a:t>
            </a:r>
            <a:br>
              <a:rPr lang="en-US" altLang="en-US" sz="1800" kern="0">
                <a:latin typeface="Times New Roman" panose="02020603050405020304" pitchFamily="18" charset="0"/>
              </a:rPr>
            </a:br>
            <a:r>
              <a:rPr lang="en-US" altLang="en-US" sz="1800" kern="0">
                <a:latin typeface="Times New Roman" panose="02020603050405020304" pitchFamily="18" charset="0"/>
              </a:rPr>
              <a:t>Insert &lt;3,'Simpson', 'Granpa', 'Y5J', 'Male'&gt; into EMPLOYEE 	 Yes         No</a:t>
            </a:r>
            <a:br>
              <a:rPr lang="en-US" altLang="en-US" sz="1800" kern="0">
                <a:latin typeface="Times New Roman" panose="02020603050405020304" pitchFamily="18" charset="0"/>
              </a:rPr>
            </a:br>
            <a:r>
              <a:rPr lang="en-US" altLang="en-US" sz="1800" kern="0">
                <a:latin typeface="Times New Roman" panose="02020603050405020304" pitchFamily="18" charset="0"/>
              </a:rPr>
              <a:t>Insert &lt;NULL, 'Flanders', 'Ned', 'Y5J', 'Male'&gt; into EMPLOYEE 	 Yes         No</a:t>
            </a:r>
            <a:br>
              <a:rPr lang="en-US" altLang="en-US" sz="1800" kern="0">
                <a:latin typeface="Times New Roman" panose="02020603050405020304" pitchFamily="18" charset="0"/>
              </a:rPr>
            </a:br>
            <a:r>
              <a:rPr lang="en-US" altLang="en-US" sz="1800" kern="0">
                <a:latin typeface="Times New Roman" panose="02020603050405020304" pitchFamily="18" charset="0"/>
              </a:rPr>
              <a:t>Insert &lt;18, 'Flanders', 'Todd', 'P68', 'Male'&gt; into EMPLOYEE	 Yes         No</a:t>
            </a:r>
            <a:endParaRPr lang="en-US" altLang="en-US" sz="2400" kern="0">
              <a:latin typeface="Times New Roman" panose="02020603050405020304" pitchFamily="18" charset="0"/>
            </a:endParaRPr>
          </a:p>
        </p:txBody>
      </p:sp>
      <p:graphicFrame>
        <p:nvGraphicFramePr>
          <p:cNvPr id="7" name="Group 77"/>
          <p:cNvGraphicFramePr>
            <a:graphicFrameLocks noGrp="1"/>
          </p:cNvGraphicFramePr>
          <p:nvPr/>
        </p:nvGraphicFramePr>
        <p:xfrm>
          <a:off x="2798763" y="2686050"/>
          <a:ext cx="7543800" cy="1354140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85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DeptID</a:t>
                      </a:r>
                    </a:p>
                  </a:txBody>
                  <a:tcPr marT="45763" marB="4576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DeptName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MgrEmpID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MgrStartDate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5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763" marB="4576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Head Office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12/12/99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85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63" marB="4576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Safety Department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11/11/98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85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Y5J</a:t>
                      </a:r>
                    </a:p>
                  </a:txBody>
                  <a:tcPr marT="45763" marB="4576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Research Department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12/24/98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5570" name="Text Box 33"/>
          <p:cNvSpPr txBox="1">
            <a:spLocks noChangeArrowheads="1"/>
          </p:cNvSpPr>
          <p:nvPr/>
        </p:nvSpPr>
        <p:spPr bwMode="auto">
          <a:xfrm>
            <a:off x="2755900" y="2362200"/>
            <a:ext cx="2362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000" kern="0">
                <a:latin typeface="Times New Roman" panose="02020603050405020304" pitchFamily="18" charset="0"/>
              </a:rPr>
              <a:t>Department</a:t>
            </a:r>
          </a:p>
        </p:txBody>
      </p:sp>
      <p:graphicFrame>
        <p:nvGraphicFramePr>
          <p:cNvPr id="9" name="Group 110"/>
          <p:cNvGraphicFramePr>
            <a:graphicFrameLocks noGrp="1"/>
          </p:cNvGraphicFramePr>
          <p:nvPr/>
        </p:nvGraphicFramePr>
        <p:xfrm>
          <a:off x="4038600" y="4141788"/>
          <a:ext cx="5943600" cy="2368548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EmpID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LastName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FirstName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DeptID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Sex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Bart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Smithers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Waylan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Burns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Monty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Lisa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Y5J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Beuvieau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Patty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Homer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5621" name="Text Box 66"/>
          <p:cNvSpPr txBox="1">
            <a:spLocks noChangeArrowheads="1"/>
          </p:cNvSpPr>
          <p:nvPr/>
        </p:nvSpPr>
        <p:spPr bwMode="auto">
          <a:xfrm>
            <a:off x="2857500" y="4141788"/>
            <a:ext cx="2362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000" kern="0">
                <a:latin typeface="Times New Roman" panose="02020603050405020304" pitchFamily="18" charset="0"/>
              </a:rPr>
              <a:t>Employee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736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213"/>
    </mc:Choice>
    <mc:Fallback>
      <p:transition spd="slow" advTm="2292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2947105F-8ED9-49C3-9AF7-23843575942E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37FE077D-627B-48EA-ABD6-FFF4C8635E63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39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66565" name="Text Box 3"/>
          <p:cNvSpPr txBox="1">
            <a:spLocks noChangeArrowheads="1"/>
          </p:cNvSpPr>
          <p:nvPr/>
        </p:nvSpPr>
        <p:spPr bwMode="auto">
          <a:xfrm>
            <a:off x="2530475" y="26988"/>
            <a:ext cx="7620000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solidFill>
                  <a:schemeClr val="accent1"/>
                </a:solidFill>
                <a:latin typeface="Times New Roman" panose="02020603050405020304" pitchFamily="18" charset="0"/>
              </a:rPr>
              <a:t>Delete Operation 				Problem</a:t>
            </a:r>
          </a:p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Delete employee where EmpID = 4 		Yes	No</a:t>
            </a:r>
            <a:br>
              <a:rPr lang="en-US" altLang="en-US" sz="2400" kern="0">
                <a:latin typeface="Times New Roman" panose="02020603050405020304" pitchFamily="18" charset="0"/>
              </a:rPr>
            </a:br>
            <a:r>
              <a:rPr lang="en-US" altLang="en-US" sz="2400" kern="0">
                <a:latin typeface="Times New Roman" panose="02020603050405020304" pitchFamily="18" charset="0"/>
              </a:rPr>
              <a:t>Delete department where DeptID = 'S7G' 	Yes 	No</a:t>
            </a:r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2651125" y="3633788"/>
            <a:ext cx="7772400" cy="28956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sz="2000" b="1" kern="0" dirty="0">
                <a:solidFill>
                  <a:schemeClr val="bg1"/>
                </a:solidFill>
                <a:latin typeface="Arial" charset="0"/>
              </a:rPr>
              <a:t>QUESTION: DB2 allows 3 things to happen if you set up referential integrity between keys when you perform a delete, DB2 allows for: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b="1" i="1" kern="0" dirty="0">
                <a:solidFill>
                  <a:schemeClr val="bg1"/>
                </a:solidFill>
                <a:latin typeface="Arial" charset="0"/>
              </a:rPr>
              <a:t>Cascade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b="1" i="1" kern="0" dirty="0">
                <a:solidFill>
                  <a:schemeClr val="bg1"/>
                </a:solidFill>
                <a:latin typeface="Arial" charset="0"/>
              </a:rPr>
              <a:t>Restrict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b="1" i="1" kern="0" dirty="0">
                <a:solidFill>
                  <a:schemeClr val="bg1"/>
                </a:solidFill>
                <a:latin typeface="Arial" charset="0"/>
              </a:rPr>
              <a:t>Set Null</a:t>
            </a:r>
          </a:p>
          <a:p>
            <a:pPr>
              <a:defRPr/>
            </a:pPr>
            <a:r>
              <a:rPr lang="en-US" sz="2000" b="1" kern="0" dirty="0">
                <a:solidFill>
                  <a:schemeClr val="bg1"/>
                </a:solidFill>
                <a:latin typeface="Arial" charset="0"/>
              </a:rPr>
              <a:t>What do you think each of these operations do?</a:t>
            </a:r>
          </a:p>
          <a:p>
            <a:pPr>
              <a:defRPr/>
            </a:pPr>
            <a:endParaRPr lang="en-US" b="1" kern="0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</a:endParaRPr>
          </a:p>
        </p:txBody>
      </p:sp>
      <p:graphicFrame>
        <p:nvGraphicFramePr>
          <p:cNvPr id="7" name="Group 77"/>
          <p:cNvGraphicFramePr>
            <a:graphicFrameLocks noGrp="1"/>
          </p:cNvGraphicFramePr>
          <p:nvPr/>
        </p:nvGraphicFramePr>
        <p:xfrm>
          <a:off x="2632075" y="1763713"/>
          <a:ext cx="7543800" cy="1352808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81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DeptID</a:t>
                      </a:r>
                    </a:p>
                  </a:txBody>
                  <a:tcPr marT="45657" marB="4565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DeptName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MgrEmpID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MgrStartDate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1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657" marB="4565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Head Office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12/12/99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81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657" marB="4565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Safety Department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11/11/98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81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Y5J</a:t>
                      </a:r>
                    </a:p>
                  </a:txBody>
                  <a:tcPr marT="45657" marB="4565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Research Department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12/24/98</a:t>
                      </a:r>
                    </a:p>
                  </a:txBody>
                  <a:tcPr marT="45657" marB="4565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Text Box 33"/>
          <p:cNvSpPr txBox="1">
            <a:spLocks noChangeArrowheads="1"/>
          </p:cNvSpPr>
          <p:nvPr/>
        </p:nvSpPr>
        <p:spPr bwMode="auto">
          <a:xfrm>
            <a:off x="2566988" y="1433513"/>
            <a:ext cx="2362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000" kern="0">
                <a:latin typeface="Times New Roman" panose="02020603050405020304" pitchFamily="18" charset="0"/>
              </a:rPr>
              <a:t>Department</a:t>
            </a:r>
          </a:p>
        </p:txBody>
      </p:sp>
      <p:graphicFrame>
        <p:nvGraphicFramePr>
          <p:cNvPr id="9" name="Group 110"/>
          <p:cNvGraphicFramePr>
            <a:graphicFrameLocks noGrp="1"/>
          </p:cNvGraphicFramePr>
          <p:nvPr/>
        </p:nvGraphicFramePr>
        <p:xfrm>
          <a:off x="3805238" y="3292475"/>
          <a:ext cx="5943600" cy="2368548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EmpID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LastName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FirstName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DeptID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Sex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Bart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Smithers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Waylan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Burns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Monty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Lisa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Y5J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Beuvieau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Patty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Homer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" name="Text Box 66"/>
          <p:cNvSpPr txBox="1">
            <a:spLocks noChangeArrowheads="1"/>
          </p:cNvSpPr>
          <p:nvPr/>
        </p:nvSpPr>
        <p:spPr bwMode="auto">
          <a:xfrm>
            <a:off x="2590800" y="3233738"/>
            <a:ext cx="2362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000" kern="0">
                <a:latin typeface="Times New Roman" panose="02020603050405020304" pitchFamily="18" charset="0"/>
              </a:rPr>
              <a:t>Employee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2180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655"/>
    </mc:Choice>
    <mc:Fallback>
      <p:transition spd="slow" advTm="245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6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animBg="1"/>
      <p:bldP spid="8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E7CAED8-2718-4E05-B575-7212D7AD3FA1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2970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63A8DA51-8C0B-4123-829E-70B30299A6A8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4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25605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514600" y="0"/>
            <a:ext cx="8153400" cy="6705600"/>
          </a:xfrm>
        </p:spPr>
        <p:txBody>
          <a:bodyPr/>
          <a:lstStyle/>
          <a:p>
            <a:pPr>
              <a:lnSpc>
                <a:spcPct val="80000"/>
              </a:lnSpc>
              <a:defRPr/>
            </a:pPr>
            <a:r>
              <a:rPr lang="en-US" sz="2800" b="1" i="1" dirty="0">
                <a:solidFill>
                  <a:schemeClr val="accent4"/>
                </a:solidFill>
              </a:rPr>
              <a:t>A Domain D</a:t>
            </a:r>
            <a:r>
              <a:rPr lang="en-US" sz="2800" dirty="0">
                <a:solidFill>
                  <a:schemeClr val="accent4"/>
                </a:solidFill>
              </a:rPr>
              <a:t> </a:t>
            </a:r>
            <a:r>
              <a:rPr lang="en-US" sz="2800" dirty="0"/>
              <a:t>is a set of atomic values, Example: USA_Phone_Numbers, </a:t>
            </a:r>
            <a:r>
              <a:rPr lang="en-US" sz="2800" dirty="0" err="1"/>
              <a:t>Employee_Ages</a:t>
            </a:r>
            <a:r>
              <a:rPr lang="en-US" sz="2800" dirty="0"/>
              <a:t>, Department IDs </a:t>
            </a:r>
          </a:p>
          <a:p>
            <a:pPr lvl="1">
              <a:lnSpc>
                <a:spcPct val="80000"/>
              </a:lnSpc>
              <a:defRPr/>
            </a:pPr>
            <a:r>
              <a:rPr lang="en-US" sz="2400" dirty="0"/>
              <a:t>Set of 10 digit phone numbers valid in Canada</a:t>
            </a:r>
          </a:p>
          <a:p>
            <a:pPr lvl="1">
              <a:lnSpc>
                <a:spcPct val="80000"/>
              </a:lnSpc>
              <a:defRPr/>
            </a:pPr>
            <a:r>
              <a:rPr lang="en-US" sz="2400" dirty="0"/>
              <a:t>Possible ages of employees </a:t>
            </a:r>
          </a:p>
          <a:p>
            <a:pPr lvl="1">
              <a:lnSpc>
                <a:spcPct val="80000"/>
              </a:lnSpc>
              <a:defRPr/>
            </a:pPr>
            <a:r>
              <a:rPr lang="en-US" sz="2400" dirty="0"/>
              <a:t>A </a:t>
            </a:r>
            <a:r>
              <a:rPr lang="en-US" sz="2400" i="1" dirty="0">
                <a:solidFill>
                  <a:schemeClr val="accent4"/>
                </a:solidFill>
              </a:rPr>
              <a:t>data type </a:t>
            </a:r>
            <a:r>
              <a:rPr lang="en-US" sz="2400" dirty="0"/>
              <a:t>is specified for each domain like 10 char string or positive integer</a:t>
            </a:r>
          </a:p>
          <a:p>
            <a:pPr>
              <a:lnSpc>
                <a:spcPct val="80000"/>
              </a:lnSpc>
              <a:defRPr/>
            </a:pPr>
            <a:r>
              <a:rPr lang="en-US" sz="2800" b="1" i="1" dirty="0">
                <a:solidFill>
                  <a:schemeClr val="accent4"/>
                </a:solidFill>
              </a:rPr>
              <a:t>A Relation Schema R</a:t>
            </a:r>
            <a:r>
              <a:rPr lang="en-US" sz="2800" dirty="0">
                <a:solidFill>
                  <a:schemeClr val="accent4"/>
                </a:solidFill>
              </a:rPr>
              <a:t> </a:t>
            </a:r>
            <a:r>
              <a:rPr lang="en-US" sz="2800" dirty="0"/>
              <a:t>denoted by R(A1, A2, ...An) is made up of a </a:t>
            </a:r>
            <a:r>
              <a:rPr lang="en-US" sz="2800" b="1" i="1" dirty="0"/>
              <a:t>relation name</a:t>
            </a:r>
            <a:r>
              <a:rPr lang="en-US" sz="2800" dirty="0"/>
              <a:t> and a list of attributes. Each attribute </a:t>
            </a:r>
            <a:r>
              <a:rPr lang="en-US" sz="2800" dirty="0" err="1"/>
              <a:t>Aj</a:t>
            </a:r>
            <a:r>
              <a:rPr lang="en-US" sz="2800" dirty="0"/>
              <a:t> is the name of a role played by some domain D in the relation schema R. </a:t>
            </a:r>
          </a:p>
          <a:p>
            <a:pPr>
              <a:lnSpc>
                <a:spcPct val="80000"/>
              </a:lnSpc>
              <a:defRPr/>
            </a:pPr>
            <a:r>
              <a:rPr lang="en-US" sz="2800" dirty="0"/>
              <a:t>R is called the name of the relation </a:t>
            </a:r>
          </a:p>
          <a:p>
            <a:pPr>
              <a:lnSpc>
                <a:spcPct val="80000"/>
              </a:lnSpc>
              <a:defRPr/>
            </a:pPr>
            <a:r>
              <a:rPr lang="en-US" sz="2800" b="1" i="1" dirty="0">
                <a:solidFill>
                  <a:schemeClr val="accent4"/>
                </a:solidFill>
              </a:rPr>
              <a:t>Attribute</a:t>
            </a:r>
            <a:r>
              <a:rPr lang="en-US" sz="2800" dirty="0">
                <a:solidFill>
                  <a:srgbClr val="FFFF66"/>
                </a:solidFill>
              </a:rPr>
              <a:t> </a:t>
            </a:r>
            <a:r>
              <a:rPr lang="en-US" sz="2800" dirty="0"/>
              <a:t>is a named column in a relation </a:t>
            </a:r>
          </a:p>
          <a:p>
            <a:pPr>
              <a:lnSpc>
                <a:spcPct val="80000"/>
              </a:lnSpc>
              <a:defRPr/>
            </a:pPr>
            <a:r>
              <a:rPr lang="en-US" sz="2800" b="1" i="1" dirty="0" err="1">
                <a:solidFill>
                  <a:schemeClr val="accent4"/>
                </a:solidFill>
              </a:rPr>
              <a:t>Tuple</a:t>
            </a:r>
            <a:r>
              <a:rPr lang="en-US" sz="2800" dirty="0"/>
              <a:t> is a row of a relation </a:t>
            </a:r>
          </a:p>
          <a:p>
            <a:pPr>
              <a:lnSpc>
                <a:spcPct val="80000"/>
              </a:lnSpc>
              <a:defRPr/>
            </a:pPr>
            <a:r>
              <a:rPr lang="en-US" sz="2800" b="1" i="1" dirty="0">
                <a:solidFill>
                  <a:schemeClr val="accent4"/>
                </a:solidFill>
              </a:rPr>
              <a:t>Degree of a relation</a:t>
            </a:r>
            <a:r>
              <a:rPr lang="en-US" sz="2800" dirty="0">
                <a:solidFill>
                  <a:schemeClr val="accent4"/>
                </a:solidFill>
              </a:rPr>
              <a:t> </a:t>
            </a:r>
            <a:r>
              <a:rPr lang="en-US" sz="2800" dirty="0"/>
              <a:t>is the number of attributes it contains </a:t>
            </a:r>
          </a:p>
          <a:p>
            <a:pPr>
              <a:lnSpc>
                <a:spcPct val="80000"/>
              </a:lnSpc>
              <a:defRPr/>
            </a:pPr>
            <a:r>
              <a:rPr lang="en-US" sz="2800" b="1" i="1" dirty="0">
                <a:solidFill>
                  <a:schemeClr val="accent4"/>
                </a:solidFill>
              </a:rPr>
              <a:t>Cardinality of a relation</a:t>
            </a:r>
            <a:r>
              <a:rPr lang="en-US" sz="2800" dirty="0">
                <a:solidFill>
                  <a:schemeClr val="accent4"/>
                </a:solidFill>
              </a:rPr>
              <a:t> </a:t>
            </a:r>
            <a:r>
              <a:rPr lang="en-US" sz="2800" dirty="0"/>
              <a:t>is the number of </a:t>
            </a:r>
            <a:r>
              <a:rPr lang="en-US" sz="2800" dirty="0" err="1"/>
              <a:t>tuples</a:t>
            </a:r>
            <a:r>
              <a:rPr lang="en-US" sz="2800" dirty="0"/>
              <a:t> it contains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0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98"/>
    </mc:Choice>
    <mc:Fallback>
      <p:transition spd="slow" advTm="38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2EF0A92-541A-433B-AB8F-3882022CDDC5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6758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FF740B65-EC80-4395-B912-384BFABA2FDF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40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67589" name="Rectangle 26"/>
          <p:cNvSpPr>
            <a:spLocks noChangeArrowheads="1"/>
          </p:cNvSpPr>
          <p:nvPr/>
        </p:nvSpPr>
        <p:spPr bwMode="auto">
          <a:xfrm>
            <a:off x="2490789" y="-34925"/>
            <a:ext cx="5991225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solidFill>
                  <a:schemeClr val="accent1"/>
                </a:solidFill>
                <a:latin typeface="Times New Roman" panose="02020603050405020304" pitchFamily="18" charset="0"/>
              </a:rPr>
              <a:t>Modify Operation:</a:t>
            </a:r>
          </a:p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1800" kern="0">
                <a:latin typeface="Times New Roman" panose="02020603050405020304" pitchFamily="18" charset="0"/>
              </a:rPr>
              <a:t>Modify the sex of Employee where lastname = 'Smithers' to Female </a:t>
            </a:r>
            <a:br>
              <a:rPr lang="en-US" altLang="en-US" sz="1800" kern="0">
                <a:latin typeface="Times New Roman" panose="02020603050405020304" pitchFamily="18" charset="0"/>
              </a:rPr>
            </a:br>
            <a:r>
              <a:rPr lang="en-US" altLang="en-US" sz="1800" kern="0">
                <a:latin typeface="Times New Roman" panose="02020603050405020304" pitchFamily="18" charset="0"/>
              </a:rPr>
              <a:t>Modify Employee where lastname = 'Smithers' from DeptID = 'G8H' to DeptID = 'Y5J' </a:t>
            </a:r>
            <a:br>
              <a:rPr lang="en-US" altLang="en-US" sz="1800" kern="0">
                <a:latin typeface="Times New Roman" panose="02020603050405020304" pitchFamily="18" charset="0"/>
              </a:rPr>
            </a:br>
            <a:r>
              <a:rPr lang="en-US" altLang="en-US" sz="1800" kern="0">
                <a:latin typeface="Times New Roman" panose="02020603050405020304" pitchFamily="18" charset="0"/>
              </a:rPr>
              <a:t>Modify Employee where lastname = 'Smithers' from DeptID = 'G8H' to DeptID = 'J9J' </a:t>
            </a:r>
            <a:br>
              <a:rPr lang="en-US" altLang="en-US" sz="1800" kern="0">
                <a:latin typeface="Times New Roman" panose="02020603050405020304" pitchFamily="18" charset="0"/>
              </a:rPr>
            </a:br>
            <a:r>
              <a:rPr lang="en-US" altLang="en-US" sz="1800" kern="0">
                <a:latin typeface="Times New Roman" panose="02020603050405020304" pitchFamily="18" charset="0"/>
              </a:rPr>
              <a:t>Modify Employee where lastname = 'Smithers' from EmpID = 2 to EmpID = 12 </a:t>
            </a:r>
          </a:p>
        </p:txBody>
      </p:sp>
      <p:sp>
        <p:nvSpPr>
          <p:cNvPr id="67590" name="Rectangle 26"/>
          <p:cNvSpPr>
            <a:spLocks noChangeArrowheads="1"/>
          </p:cNvSpPr>
          <p:nvPr/>
        </p:nvSpPr>
        <p:spPr bwMode="auto">
          <a:xfrm>
            <a:off x="8686800" y="1"/>
            <a:ext cx="1752600" cy="267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solidFill>
                  <a:schemeClr val="accent1"/>
                </a:solidFill>
                <a:latin typeface="Times New Roman" panose="02020603050405020304" pitchFamily="18" charset="0"/>
              </a:rPr>
              <a:t>Problem:</a:t>
            </a:r>
          </a:p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Yes       No</a:t>
            </a:r>
          </a:p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Yes       No</a:t>
            </a:r>
          </a:p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Yes       No</a:t>
            </a:r>
          </a:p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Yes       No</a:t>
            </a:r>
          </a:p>
        </p:txBody>
      </p:sp>
      <p:graphicFrame>
        <p:nvGraphicFramePr>
          <p:cNvPr id="7" name="Group 77"/>
          <p:cNvGraphicFramePr>
            <a:graphicFrameLocks noGrp="1"/>
          </p:cNvGraphicFramePr>
          <p:nvPr/>
        </p:nvGraphicFramePr>
        <p:xfrm>
          <a:off x="2673350" y="3032125"/>
          <a:ext cx="7543800" cy="1354140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85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DeptID</a:t>
                      </a:r>
                    </a:p>
                  </a:txBody>
                  <a:tcPr marT="45763" marB="4576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DeptName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MgrEmpID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MgrStartDate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5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763" marB="4576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Head Office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12/12/99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85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63" marB="4576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Safety Department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11/11/98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85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Y5J</a:t>
                      </a:r>
                    </a:p>
                  </a:txBody>
                  <a:tcPr marT="45763" marB="4576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Research Department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12/24/98</a:t>
                      </a:r>
                    </a:p>
                  </a:txBody>
                  <a:tcPr marT="45763" marB="4576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7618" name="Text Box 33"/>
          <p:cNvSpPr txBox="1">
            <a:spLocks noChangeArrowheads="1"/>
          </p:cNvSpPr>
          <p:nvPr/>
        </p:nvSpPr>
        <p:spPr bwMode="auto">
          <a:xfrm>
            <a:off x="2628900" y="2708275"/>
            <a:ext cx="2362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000" kern="0">
                <a:solidFill>
                  <a:schemeClr val="accent1"/>
                </a:solidFill>
                <a:latin typeface="Times New Roman" panose="02020603050405020304" pitchFamily="18" charset="0"/>
              </a:rPr>
              <a:t>Department</a:t>
            </a:r>
          </a:p>
        </p:txBody>
      </p:sp>
      <p:graphicFrame>
        <p:nvGraphicFramePr>
          <p:cNvPr id="9" name="Group 110"/>
          <p:cNvGraphicFramePr>
            <a:graphicFrameLocks noGrp="1"/>
          </p:cNvGraphicFramePr>
          <p:nvPr/>
        </p:nvGraphicFramePr>
        <p:xfrm>
          <a:off x="3911600" y="4487863"/>
          <a:ext cx="5943600" cy="2368548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EmpID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LastName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FirstName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DeptID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Sex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Bart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Smithers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Waylan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Burns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Monty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G8H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Lisa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Y5J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Beuvieau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Patty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83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</a:t>
                      </a:r>
                    </a:p>
                  </a:txBody>
                  <a:tcPr marT="45729" marB="4572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Simpson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Homer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S7G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7669" name="Text Box 66"/>
          <p:cNvSpPr txBox="1">
            <a:spLocks noChangeArrowheads="1"/>
          </p:cNvSpPr>
          <p:nvPr/>
        </p:nvSpPr>
        <p:spPr bwMode="auto">
          <a:xfrm>
            <a:off x="2730500" y="4487863"/>
            <a:ext cx="2362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000" kern="0">
                <a:solidFill>
                  <a:schemeClr val="accent1"/>
                </a:solidFill>
                <a:latin typeface="Times New Roman" panose="02020603050405020304" pitchFamily="18" charset="0"/>
              </a:rPr>
              <a:t>Employee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888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552"/>
    </mc:Choice>
    <mc:Fallback>
      <p:transition spd="slow" advTm="181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8585899E-D4FF-4B46-BCC0-5D07BA8C2378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6861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1B481294-B481-4E22-BFB7-248462BB6B05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41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2514601" y="152400"/>
            <a:ext cx="7546975" cy="914400"/>
          </a:xfrm>
        </p:spPr>
        <p:txBody>
          <a:bodyPr/>
          <a:lstStyle/>
          <a:p>
            <a:pPr>
              <a:defRPr/>
            </a:pPr>
            <a:r>
              <a:rPr lang="en-US" dirty="0"/>
              <a:t>Semantic Integrity Constraints</a:t>
            </a:r>
          </a:p>
        </p:txBody>
      </p:sp>
      <p:sp>
        <p:nvSpPr>
          <p:cNvPr id="686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4600" y="1219200"/>
            <a:ext cx="8001000" cy="53340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 Constraints</a:t>
            </a:r>
            <a:r>
              <a:rPr lang="en-US" altLang="en-US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state the constraints that a valid state of the database must satisfy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Example:</a:t>
            </a:r>
            <a:r>
              <a:rPr lang="en-US" altLang="en-US" sz="24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Hours worked cannot be greater than 50, Quantity Ordered must be greater than 10</a:t>
            </a:r>
            <a:endParaRPr lang="en-US" altLang="en-US" sz="2400">
              <a:solidFill>
                <a:schemeClr val="accent1"/>
              </a:solidFill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en-US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Transition Constraints</a:t>
            </a:r>
            <a:r>
              <a:rPr lang="en-US" altLang="en-US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 define how the state of the database can change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Example</a:t>
            </a:r>
            <a:r>
              <a:rPr lang="en-US" altLang="en-US" sz="24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Salaries can only increase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>
              <a:solidFill>
                <a:srgbClr val="FFFF66"/>
              </a:solidFill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Both of the above are enforce in SQL through </a:t>
            </a:r>
            <a:r>
              <a:rPr lang="en-US" altLang="en-US" i="1">
                <a:latin typeface="Arial" panose="020B0604020202020204" pitchFamily="34" charset="0"/>
                <a:cs typeface="Arial" panose="020B0604020202020204" pitchFamily="34" charset="0"/>
              </a:rPr>
              <a:t>triggers</a:t>
            </a: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altLang="en-US" i="1">
                <a:latin typeface="Arial" panose="020B0604020202020204" pitchFamily="34" charset="0"/>
                <a:cs typeface="Arial" panose="020B0604020202020204" pitchFamily="34" charset="0"/>
              </a:rPr>
              <a:t>assertions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750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783"/>
    </mc:Choice>
    <mc:Fallback>
      <p:transition spd="slow" advTm="99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Example of a trigger	</a:t>
            </a:r>
          </a:p>
        </p:txBody>
      </p:sp>
      <p:sp>
        <p:nvSpPr>
          <p:cNvPr id="696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Triggers are on inserts, updates or deletes. Can you figure out what this one does?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A993C71-3476-48E7-A93F-15FDF8EF4E44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CS3319</a:t>
            </a:r>
          </a:p>
        </p:txBody>
      </p:sp>
      <p:sp>
        <p:nvSpPr>
          <p:cNvPr id="6963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87809D19-1D75-491A-9727-C9A20EEF10EE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42</a:t>
            </a:fld>
            <a:endParaRPr lang="en-US" altLang="en-US" sz="2400" kern="0"/>
          </a:p>
        </p:txBody>
      </p:sp>
      <p:pic>
        <p:nvPicPr>
          <p:cNvPr id="6963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124200"/>
            <a:ext cx="610235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983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603"/>
    </mc:Choice>
    <mc:Fallback>
      <p:transition spd="slow" advTm="104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06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hlinkClick r:id="rId4"/>
              </a:rPr>
              <a:t>http://www.youtube.com/watch?v=iKK3P11OCyM</a:t>
            </a:r>
            <a:r>
              <a:rPr lang="en-US" altLang="en-US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F34AB82-32C4-4CF2-91C3-017288AB09E6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CS3319</a:t>
            </a:r>
          </a:p>
        </p:txBody>
      </p:sp>
      <p:sp>
        <p:nvSpPr>
          <p:cNvPr id="7066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CE418F41-186C-48AC-8341-EBCB7D231651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43</a:t>
            </a:fld>
            <a:endParaRPr lang="en-US" altLang="en-US" sz="2400" ker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813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480"/>
    </mc:Choice>
    <mc:Fallback>
      <p:transition spd="slow" advTm="35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DF78EAD2-F0A0-4807-906C-4D9629DAECDD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 dirty="0">
              <a:solidFill>
                <a:sysClr val="windowText" lastClr="000000"/>
              </a:solidFill>
            </a:endParaRPr>
          </a:p>
        </p:txBody>
      </p:sp>
      <p:sp>
        <p:nvSpPr>
          <p:cNvPr id="7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 dirty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7168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6A31B068-F6CE-4DB7-BE75-98763172D5DD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44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2667000" y="0"/>
            <a:ext cx="8001000" cy="1066800"/>
          </a:xfrm>
        </p:spPr>
        <p:txBody>
          <a:bodyPr/>
          <a:lstStyle/>
          <a:p>
            <a:pPr>
              <a:defRPr/>
            </a:pPr>
            <a:r>
              <a:rPr lang="en-US" sz="2800" b="1" dirty="0"/>
              <a:t>QUESTION: Assume you have the following ER diagram, map it to the appropriate tables:</a:t>
            </a:r>
          </a:p>
        </p:txBody>
      </p:sp>
      <p:sp>
        <p:nvSpPr>
          <p:cNvPr id="71686" name="Text Box 6"/>
          <p:cNvSpPr txBox="1">
            <a:spLocks noChangeArrowheads="1"/>
          </p:cNvSpPr>
          <p:nvPr/>
        </p:nvSpPr>
        <p:spPr bwMode="auto">
          <a:xfrm>
            <a:off x="3276600" y="2514601"/>
            <a:ext cx="1524000" cy="46166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Customer</a:t>
            </a:r>
          </a:p>
        </p:txBody>
      </p:sp>
      <p:sp>
        <p:nvSpPr>
          <p:cNvPr id="71687" name="Text Box 7"/>
          <p:cNvSpPr txBox="1">
            <a:spLocks noChangeArrowheads="1"/>
          </p:cNvSpPr>
          <p:nvPr/>
        </p:nvSpPr>
        <p:spPr bwMode="auto">
          <a:xfrm>
            <a:off x="7772400" y="2133601"/>
            <a:ext cx="1524000" cy="4619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DVD</a:t>
            </a:r>
          </a:p>
        </p:txBody>
      </p:sp>
      <p:sp>
        <p:nvSpPr>
          <p:cNvPr id="71688" name="Text Box 8"/>
          <p:cNvSpPr txBox="1">
            <a:spLocks noChangeArrowheads="1"/>
          </p:cNvSpPr>
          <p:nvPr/>
        </p:nvSpPr>
        <p:spPr bwMode="auto">
          <a:xfrm>
            <a:off x="7772400" y="4648201"/>
            <a:ext cx="1524000" cy="46166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Branch</a:t>
            </a:r>
          </a:p>
        </p:txBody>
      </p:sp>
      <p:sp>
        <p:nvSpPr>
          <p:cNvPr id="71689" name="Text Box 9"/>
          <p:cNvSpPr txBox="1">
            <a:spLocks noChangeArrowheads="1"/>
          </p:cNvSpPr>
          <p:nvPr/>
        </p:nvSpPr>
        <p:spPr bwMode="auto">
          <a:xfrm>
            <a:off x="3124200" y="5029201"/>
            <a:ext cx="1524000" cy="4619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None/>
            </a:pPr>
            <a:r>
              <a:rPr lang="en-US" altLang="en-US" sz="2400" kern="0">
                <a:latin typeface="Times New Roman" panose="02020603050405020304" pitchFamily="18" charset="0"/>
              </a:rPr>
              <a:t>Employee</a:t>
            </a:r>
          </a:p>
        </p:txBody>
      </p:sp>
      <p:grpSp>
        <p:nvGrpSpPr>
          <p:cNvPr id="71690" name="Group 12"/>
          <p:cNvGrpSpPr>
            <a:grpSpLocks/>
          </p:cNvGrpSpPr>
          <p:nvPr/>
        </p:nvGrpSpPr>
        <p:grpSpPr bwMode="auto">
          <a:xfrm>
            <a:off x="1524000" y="2286000"/>
            <a:ext cx="1219200" cy="685800"/>
            <a:chOff x="1536" y="2544"/>
            <a:chExt cx="1152" cy="528"/>
          </a:xfrm>
        </p:grpSpPr>
        <p:sp>
          <p:nvSpPr>
            <p:cNvPr id="71760" name="Oval 10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61" name="Text Box 11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u="sng" kern="0">
                  <a:latin typeface="Times New Roman" panose="02020603050405020304" pitchFamily="18" charset="0"/>
                </a:rPr>
                <a:t>CusID</a:t>
              </a:r>
            </a:p>
          </p:txBody>
        </p:sp>
      </p:grpSp>
      <p:grpSp>
        <p:nvGrpSpPr>
          <p:cNvPr id="71691" name="Group 13"/>
          <p:cNvGrpSpPr>
            <a:grpSpLocks/>
          </p:cNvGrpSpPr>
          <p:nvPr/>
        </p:nvGrpSpPr>
        <p:grpSpPr bwMode="auto">
          <a:xfrm>
            <a:off x="4419600" y="1447800"/>
            <a:ext cx="1752600" cy="685800"/>
            <a:chOff x="1536" y="2544"/>
            <a:chExt cx="1152" cy="528"/>
          </a:xfrm>
        </p:grpSpPr>
        <p:sp>
          <p:nvSpPr>
            <p:cNvPr id="71758" name="Oval 14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59" name="Text Box 15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LastName</a:t>
              </a:r>
            </a:p>
          </p:txBody>
        </p:sp>
      </p:grpSp>
      <p:grpSp>
        <p:nvGrpSpPr>
          <p:cNvPr id="71692" name="Group 16"/>
          <p:cNvGrpSpPr>
            <a:grpSpLocks/>
          </p:cNvGrpSpPr>
          <p:nvPr/>
        </p:nvGrpSpPr>
        <p:grpSpPr bwMode="auto">
          <a:xfrm>
            <a:off x="2438400" y="1295400"/>
            <a:ext cx="1828800" cy="685800"/>
            <a:chOff x="1536" y="2544"/>
            <a:chExt cx="1152" cy="528"/>
          </a:xfrm>
        </p:grpSpPr>
        <p:sp>
          <p:nvSpPr>
            <p:cNvPr id="71756" name="Oval 17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57" name="Text Box 18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FirstName</a:t>
              </a:r>
            </a:p>
          </p:txBody>
        </p:sp>
      </p:grpSp>
      <p:grpSp>
        <p:nvGrpSpPr>
          <p:cNvPr id="71693" name="Group 19"/>
          <p:cNvGrpSpPr>
            <a:grpSpLocks/>
          </p:cNvGrpSpPr>
          <p:nvPr/>
        </p:nvGrpSpPr>
        <p:grpSpPr bwMode="auto">
          <a:xfrm>
            <a:off x="1828800" y="5638800"/>
            <a:ext cx="1828800" cy="685800"/>
            <a:chOff x="1536" y="2544"/>
            <a:chExt cx="1152" cy="528"/>
          </a:xfrm>
        </p:grpSpPr>
        <p:sp>
          <p:nvSpPr>
            <p:cNvPr id="71754" name="Oval 20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55" name="Text Box 21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FirstName</a:t>
              </a:r>
            </a:p>
          </p:txBody>
        </p:sp>
      </p:grpSp>
      <p:grpSp>
        <p:nvGrpSpPr>
          <p:cNvPr id="71694" name="Group 22"/>
          <p:cNvGrpSpPr>
            <a:grpSpLocks/>
          </p:cNvGrpSpPr>
          <p:nvPr/>
        </p:nvGrpSpPr>
        <p:grpSpPr bwMode="auto">
          <a:xfrm>
            <a:off x="4038600" y="5715000"/>
            <a:ext cx="1828800" cy="685800"/>
            <a:chOff x="1536" y="2544"/>
            <a:chExt cx="1152" cy="528"/>
          </a:xfrm>
        </p:grpSpPr>
        <p:sp>
          <p:nvSpPr>
            <p:cNvPr id="71752" name="Oval 23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53" name="Text Box 24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LastName</a:t>
              </a:r>
            </a:p>
          </p:txBody>
        </p:sp>
      </p:grpSp>
      <p:grpSp>
        <p:nvGrpSpPr>
          <p:cNvPr id="71695" name="Group 25"/>
          <p:cNvGrpSpPr>
            <a:grpSpLocks/>
          </p:cNvGrpSpPr>
          <p:nvPr/>
        </p:nvGrpSpPr>
        <p:grpSpPr bwMode="auto">
          <a:xfrm>
            <a:off x="1828800" y="4495800"/>
            <a:ext cx="1219200" cy="685800"/>
            <a:chOff x="1536" y="2544"/>
            <a:chExt cx="1152" cy="528"/>
          </a:xfrm>
        </p:grpSpPr>
        <p:sp>
          <p:nvSpPr>
            <p:cNvPr id="71750" name="Oval 26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51" name="Text Box 27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u="sng" kern="0">
                  <a:latin typeface="Times New Roman" panose="02020603050405020304" pitchFamily="18" charset="0"/>
                </a:rPr>
                <a:t>SSN</a:t>
              </a:r>
            </a:p>
          </p:txBody>
        </p:sp>
      </p:grpSp>
      <p:grpSp>
        <p:nvGrpSpPr>
          <p:cNvPr id="71696" name="Group 29"/>
          <p:cNvGrpSpPr>
            <a:grpSpLocks/>
          </p:cNvGrpSpPr>
          <p:nvPr/>
        </p:nvGrpSpPr>
        <p:grpSpPr bwMode="auto">
          <a:xfrm>
            <a:off x="8839200" y="3886200"/>
            <a:ext cx="1828800" cy="685800"/>
            <a:chOff x="1536" y="2544"/>
            <a:chExt cx="1152" cy="528"/>
          </a:xfrm>
        </p:grpSpPr>
        <p:sp>
          <p:nvSpPr>
            <p:cNvPr id="71748" name="Oval 30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49" name="Text Box 31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Address</a:t>
              </a:r>
            </a:p>
          </p:txBody>
        </p:sp>
      </p:grpSp>
      <p:grpSp>
        <p:nvGrpSpPr>
          <p:cNvPr id="71697" name="Group 32"/>
          <p:cNvGrpSpPr>
            <a:grpSpLocks/>
          </p:cNvGrpSpPr>
          <p:nvPr/>
        </p:nvGrpSpPr>
        <p:grpSpPr bwMode="auto">
          <a:xfrm>
            <a:off x="8534400" y="5715000"/>
            <a:ext cx="1828800" cy="685800"/>
            <a:chOff x="1536" y="2544"/>
            <a:chExt cx="1152" cy="528"/>
          </a:xfrm>
        </p:grpSpPr>
        <p:sp>
          <p:nvSpPr>
            <p:cNvPr id="71746" name="Oval 33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47" name="Text Box 34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u="sng" kern="0">
                  <a:latin typeface="Times New Roman" panose="02020603050405020304" pitchFamily="18" charset="0"/>
                </a:rPr>
                <a:t>BranchID</a:t>
              </a:r>
            </a:p>
          </p:txBody>
        </p:sp>
      </p:grpSp>
      <p:grpSp>
        <p:nvGrpSpPr>
          <p:cNvPr id="71698" name="Group 35"/>
          <p:cNvGrpSpPr>
            <a:grpSpLocks/>
          </p:cNvGrpSpPr>
          <p:nvPr/>
        </p:nvGrpSpPr>
        <p:grpSpPr bwMode="auto">
          <a:xfrm>
            <a:off x="9448800" y="1676400"/>
            <a:ext cx="1219200" cy="685800"/>
            <a:chOff x="1536" y="2544"/>
            <a:chExt cx="1152" cy="528"/>
          </a:xfrm>
        </p:grpSpPr>
        <p:sp>
          <p:nvSpPr>
            <p:cNvPr id="71744" name="Oval 36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45" name="Text Box 37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Title</a:t>
              </a:r>
            </a:p>
          </p:txBody>
        </p:sp>
      </p:grpSp>
      <p:grpSp>
        <p:nvGrpSpPr>
          <p:cNvPr id="71699" name="Group 38"/>
          <p:cNvGrpSpPr>
            <a:grpSpLocks/>
          </p:cNvGrpSpPr>
          <p:nvPr/>
        </p:nvGrpSpPr>
        <p:grpSpPr bwMode="auto">
          <a:xfrm>
            <a:off x="7620000" y="1066800"/>
            <a:ext cx="1828800" cy="685800"/>
            <a:chOff x="1536" y="2544"/>
            <a:chExt cx="1152" cy="528"/>
          </a:xfrm>
        </p:grpSpPr>
        <p:sp>
          <p:nvSpPr>
            <p:cNvPr id="71742" name="Oval 39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43" name="Text Box 40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u="sng" kern="0">
                  <a:latin typeface="Times New Roman" panose="02020603050405020304" pitchFamily="18" charset="0"/>
                </a:rPr>
                <a:t>DVDID</a:t>
              </a:r>
            </a:p>
          </p:txBody>
        </p:sp>
      </p:grpSp>
      <p:grpSp>
        <p:nvGrpSpPr>
          <p:cNvPr id="71700" name="Group 41"/>
          <p:cNvGrpSpPr>
            <a:grpSpLocks/>
          </p:cNvGrpSpPr>
          <p:nvPr/>
        </p:nvGrpSpPr>
        <p:grpSpPr bwMode="auto">
          <a:xfrm>
            <a:off x="6324600" y="5562600"/>
            <a:ext cx="2209800" cy="685800"/>
            <a:chOff x="1536" y="2544"/>
            <a:chExt cx="1152" cy="528"/>
          </a:xfrm>
        </p:grpSpPr>
        <p:sp>
          <p:nvSpPr>
            <p:cNvPr id="71740" name="Oval 42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41" name="Text Box 43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BranchName</a:t>
              </a:r>
            </a:p>
          </p:txBody>
        </p:sp>
      </p:grpSp>
      <p:grpSp>
        <p:nvGrpSpPr>
          <p:cNvPr id="71701" name="Group 44"/>
          <p:cNvGrpSpPr>
            <a:grpSpLocks/>
          </p:cNvGrpSpPr>
          <p:nvPr/>
        </p:nvGrpSpPr>
        <p:grpSpPr bwMode="auto">
          <a:xfrm>
            <a:off x="5257800" y="3505200"/>
            <a:ext cx="1981200" cy="685800"/>
            <a:chOff x="1536" y="2544"/>
            <a:chExt cx="1152" cy="528"/>
          </a:xfrm>
        </p:grpSpPr>
        <p:sp>
          <p:nvSpPr>
            <p:cNvPr id="71738" name="Oval 45"/>
            <p:cNvSpPr>
              <a:spLocks noChangeArrowheads="1"/>
            </p:cNvSpPr>
            <p:nvPr/>
          </p:nvSpPr>
          <p:spPr bwMode="auto">
            <a:xfrm>
              <a:off x="1536" y="2544"/>
              <a:ext cx="1152" cy="52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39" name="Text Box 46"/>
            <p:cNvSpPr txBox="1">
              <a:spLocks noChangeArrowheads="1"/>
            </p:cNvSpPr>
            <p:nvPr/>
          </p:nvSpPr>
          <p:spPr bwMode="auto">
            <a:xfrm>
              <a:off x="1632" y="2641"/>
              <a:ext cx="100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DateRented</a:t>
              </a:r>
            </a:p>
          </p:txBody>
        </p:sp>
      </p:grpSp>
      <p:grpSp>
        <p:nvGrpSpPr>
          <p:cNvPr id="71702" name="Group 49"/>
          <p:cNvGrpSpPr>
            <a:grpSpLocks/>
          </p:cNvGrpSpPr>
          <p:nvPr/>
        </p:nvGrpSpPr>
        <p:grpSpPr bwMode="auto">
          <a:xfrm>
            <a:off x="5334000" y="2057400"/>
            <a:ext cx="1905000" cy="1219200"/>
            <a:chOff x="1776" y="2544"/>
            <a:chExt cx="1200" cy="768"/>
          </a:xfrm>
        </p:grpSpPr>
        <p:sp>
          <p:nvSpPr>
            <p:cNvPr id="71736" name="AutoShape 47"/>
            <p:cNvSpPr>
              <a:spLocks noChangeArrowheads="1"/>
            </p:cNvSpPr>
            <p:nvPr/>
          </p:nvSpPr>
          <p:spPr bwMode="auto">
            <a:xfrm>
              <a:off x="1776" y="2544"/>
              <a:ext cx="1200" cy="768"/>
            </a:xfrm>
            <a:prstGeom prst="diamond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37" name="Text Box 48"/>
            <p:cNvSpPr txBox="1">
              <a:spLocks noChangeArrowheads="1"/>
            </p:cNvSpPr>
            <p:nvPr/>
          </p:nvSpPr>
          <p:spPr bwMode="auto">
            <a:xfrm>
              <a:off x="1776" y="2784"/>
              <a:ext cx="115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Rents</a:t>
              </a:r>
            </a:p>
          </p:txBody>
        </p:sp>
      </p:grpSp>
      <p:grpSp>
        <p:nvGrpSpPr>
          <p:cNvPr id="71703" name="Group 50"/>
          <p:cNvGrpSpPr>
            <a:grpSpLocks/>
          </p:cNvGrpSpPr>
          <p:nvPr/>
        </p:nvGrpSpPr>
        <p:grpSpPr bwMode="auto">
          <a:xfrm>
            <a:off x="7543800" y="2895600"/>
            <a:ext cx="1905000" cy="1219200"/>
            <a:chOff x="1776" y="2544"/>
            <a:chExt cx="1200" cy="768"/>
          </a:xfrm>
        </p:grpSpPr>
        <p:sp>
          <p:nvSpPr>
            <p:cNvPr id="71734" name="AutoShape 51"/>
            <p:cNvSpPr>
              <a:spLocks noChangeArrowheads="1"/>
            </p:cNvSpPr>
            <p:nvPr/>
          </p:nvSpPr>
          <p:spPr bwMode="auto">
            <a:xfrm>
              <a:off x="1776" y="2544"/>
              <a:ext cx="1200" cy="768"/>
            </a:xfrm>
            <a:prstGeom prst="diamond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35" name="Text Box 52"/>
            <p:cNvSpPr txBox="1">
              <a:spLocks noChangeArrowheads="1"/>
            </p:cNvSpPr>
            <p:nvPr/>
          </p:nvSpPr>
          <p:spPr bwMode="auto">
            <a:xfrm>
              <a:off x="1776" y="2784"/>
              <a:ext cx="115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Belongs to</a:t>
              </a:r>
            </a:p>
          </p:txBody>
        </p:sp>
      </p:grpSp>
      <p:grpSp>
        <p:nvGrpSpPr>
          <p:cNvPr id="71704" name="Group 53"/>
          <p:cNvGrpSpPr>
            <a:grpSpLocks/>
          </p:cNvGrpSpPr>
          <p:nvPr/>
        </p:nvGrpSpPr>
        <p:grpSpPr bwMode="auto">
          <a:xfrm>
            <a:off x="5410200" y="4419600"/>
            <a:ext cx="1905000" cy="1219200"/>
            <a:chOff x="1776" y="2544"/>
            <a:chExt cx="1200" cy="768"/>
          </a:xfrm>
        </p:grpSpPr>
        <p:sp>
          <p:nvSpPr>
            <p:cNvPr id="71732" name="AutoShape 54"/>
            <p:cNvSpPr>
              <a:spLocks noChangeArrowheads="1"/>
            </p:cNvSpPr>
            <p:nvPr/>
          </p:nvSpPr>
          <p:spPr bwMode="auto">
            <a:xfrm>
              <a:off x="1776" y="2544"/>
              <a:ext cx="1200" cy="768"/>
            </a:xfrm>
            <a:prstGeom prst="diamond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None/>
              </a:pPr>
              <a:endParaRPr lang="en-US" altLang="en-US" sz="2400" kern="0">
                <a:latin typeface="Times New Roman" panose="02020603050405020304" pitchFamily="18" charset="0"/>
              </a:endParaRPr>
            </a:p>
          </p:txBody>
        </p:sp>
        <p:sp>
          <p:nvSpPr>
            <p:cNvPr id="71733" name="Text Box 55"/>
            <p:cNvSpPr txBox="1">
              <a:spLocks noChangeArrowheads="1"/>
            </p:cNvSpPr>
            <p:nvPr/>
          </p:nvSpPr>
          <p:spPr bwMode="auto">
            <a:xfrm>
              <a:off x="1776" y="2784"/>
              <a:ext cx="115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2" panose="05020102010507070707" pitchFamily="18" charset="2"/>
                <a:buChar char=""/>
                <a:defRPr sz="3200">
                  <a:solidFill>
                    <a:schemeClr val="tx1"/>
                  </a:solidFill>
                  <a:latin typeface="Gill Sans MT" panose="020B0502020104020203" pitchFamily="34" charset="0"/>
                </a:defRPr>
              </a:lvl1pPr>
              <a:lvl2pPr marL="742950" indent="-285750">
                <a:spcBef>
                  <a:spcPts val="550"/>
                </a:spcBef>
                <a:buClr>
                  <a:schemeClr val="accent1"/>
                </a:buClr>
                <a:buFont typeface="Verdana" panose="020B0604030504040204" pitchFamily="34" charset="0"/>
                <a:buChar char="◦"/>
                <a:defRPr sz="2800">
                  <a:solidFill>
                    <a:schemeClr val="tx1"/>
                  </a:solidFill>
                  <a:latin typeface="Gill Sans MT" panose="020B0502020104020203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2"/>
                </a:buClr>
                <a:buFont typeface="Wingdings 2" panose="05020102010507070707" pitchFamily="18" charset="2"/>
                <a:buChar char=""/>
                <a:defRPr sz="2400">
                  <a:solidFill>
                    <a:schemeClr val="tx1"/>
                  </a:solidFill>
                  <a:latin typeface="Gill Sans MT" panose="020B0502020104020203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C32D2E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84AA33"/>
                </a:buClr>
                <a:buFont typeface="Wingdings 2" panose="05020102010507070707" pitchFamily="18" charset="2"/>
                <a:buChar char=""/>
                <a:defRPr sz="2000">
                  <a:solidFill>
                    <a:schemeClr val="tx1"/>
                  </a:solidFill>
                  <a:latin typeface="Gill Sans MT" panose="020B0502020104020203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None/>
              </a:pPr>
              <a:r>
                <a:rPr lang="en-US" altLang="en-US" sz="2400" kern="0">
                  <a:latin typeface="Times New Roman" panose="02020603050405020304" pitchFamily="18" charset="0"/>
                </a:rPr>
                <a:t>Manages</a:t>
              </a:r>
            </a:p>
          </p:txBody>
        </p:sp>
      </p:grpSp>
      <p:cxnSp>
        <p:nvCxnSpPr>
          <p:cNvPr id="71705" name="AutoShape 57"/>
          <p:cNvCxnSpPr>
            <a:cxnSpLocks noChangeShapeType="1"/>
            <a:stCxn id="71686" idx="3"/>
            <a:endCxn id="71737" idx="1"/>
          </p:cNvCxnSpPr>
          <p:nvPr/>
        </p:nvCxnSpPr>
        <p:spPr bwMode="auto">
          <a:xfrm flipV="1">
            <a:off x="4800600" y="2667001"/>
            <a:ext cx="533400" cy="7843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06" name="AutoShape 58"/>
          <p:cNvCxnSpPr>
            <a:cxnSpLocks noChangeShapeType="1"/>
            <a:stCxn id="71756" idx="4"/>
            <a:endCxn id="71686" idx="0"/>
          </p:cNvCxnSpPr>
          <p:nvPr/>
        </p:nvCxnSpPr>
        <p:spPr bwMode="auto">
          <a:xfrm>
            <a:off x="3352800" y="1981200"/>
            <a:ext cx="685800" cy="5334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07" name="AutoShape 60"/>
          <p:cNvCxnSpPr>
            <a:cxnSpLocks noChangeShapeType="1"/>
            <a:stCxn id="71761" idx="3"/>
            <a:endCxn id="71686" idx="1"/>
          </p:cNvCxnSpPr>
          <p:nvPr/>
        </p:nvCxnSpPr>
        <p:spPr bwMode="auto">
          <a:xfrm>
            <a:off x="2692400" y="2640591"/>
            <a:ext cx="584200" cy="10484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08" name="AutoShape 61"/>
          <p:cNvCxnSpPr>
            <a:cxnSpLocks noChangeShapeType="1"/>
            <a:stCxn id="71737" idx="3"/>
            <a:endCxn id="71687" idx="1"/>
          </p:cNvCxnSpPr>
          <p:nvPr/>
        </p:nvCxnSpPr>
        <p:spPr bwMode="auto">
          <a:xfrm flipV="1">
            <a:off x="7162800" y="2363788"/>
            <a:ext cx="609600" cy="303212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09" name="AutoShape 62"/>
          <p:cNvCxnSpPr>
            <a:cxnSpLocks noChangeShapeType="1"/>
            <a:stCxn id="71758" idx="4"/>
            <a:endCxn id="71686" idx="0"/>
          </p:cNvCxnSpPr>
          <p:nvPr/>
        </p:nvCxnSpPr>
        <p:spPr bwMode="auto">
          <a:xfrm rot="5400000">
            <a:off x="4476750" y="1695450"/>
            <a:ext cx="381000" cy="1257300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10" name="AutoShape 63"/>
          <p:cNvCxnSpPr>
            <a:cxnSpLocks noChangeShapeType="1"/>
            <a:stCxn id="71742" idx="4"/>
            <a:endCxn id="71687" idx="0"/>
          </p:cNvCxnSpPr>
          <p:nvPr/>
        </p:nvCxnSpPr>
        <p:spPr bwMode="auto">
          <a:xfrm>
            <a:off x="8534400" y="1752600"/>
            <a:ext cx="0" cy="3810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11" name="AutoShape 65"/>
          <p:cNvCxnSpPr>
            <a:cxnSpLocks noChangeShapeType="1"/>
            <a:stCxn id="71744" idx="2"/>
            <a:endCxn id="71687" idx="3"/>
          </p:cNvCxnSpPr>
          <p:nvPr/>
        </p:nvCxnSpPr>
        <p:spPr bwMode="auto">
          <a:xfrm flipH="1">
            <a:off x="9296400" y="2019300"/>
            <a:ext cx="152400" cy="344488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12" name="AutoShape 66"/>
          <p:cNvCxnSpPr>
            <a:cxnSpLocks noChangeShapeType="1"/>
            <a:stCxn id="71740" idx="0"/>
            <a:endCxn id="71688" idx="1"/>
          </p:cNvCxnSpPr>
          <p:nvPr/>
        </p:nvCxnSpPr>
        <p:spPr bwMode="auto">
          <a:xfrm flipV="1">
            <a:off x="7429500" y="4879034"/>
            <a:ext cx="342900" cy="683567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13" name="AutoShape 67"/>
          <p:cNvCxnSpPr>
            <a:cxnSpLocks noChangeShapeType="1"/>
            <a:stCxn id="71746" idx="0"/>
            <a:endCxn id="71688" idx="2"/>
          </p:cNvCxnSpPr>
          <p:nvPr/>
        </p:nvCxnSpPr>
        <p:spPr bwMode="auto">
          <a:xfrm flipH="1" flipV="1">
            <a:off x="8534400" y="5109866"/>
            <a:ext cx="914400" cy="605135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14" name="AutoShape 68"/>
          <p:cNvCxnSpPr>
            <a:cxnSpLocks noChangeShapeType="1"/>
            <a:stCxn id="71748" idx="4"/>
            <a:endCxn id="71688" idx="3"/>
          </p:cNvCxnSpPr>
          <p:nvPr/>
        </p:nvCxnSpPr>
        <p:spPr bwMode="auto">
          <a:xfrm flipH="1">
            <a:off x="9296400" y="4572001"/>
            <a:ext cx="457200" cy="30703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15" name="AutoShape 69"/>
          <p:cNvCxnSpPr>
            <a:cxnSpLocks noChangeShapeType="1"/>
            <a:stCxn id="71752" idx="0"/>
            <a:endCxn id="71689" idx="3"/>
          </p:cNvCxnSpPr>
          <p:nvPr/>
        </p:nvCxnSpPr>
        <p:spPr bwMode="auto">
          <a:xfrm flipH="1" flipV="1">
            <a:off x="4648200" y="5259388"/>
            <a:ext cx="304800" cy="455612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16" name="AutoShape 70"/>
          <p:cNvCxnSpPr>
            <a:cxnSpLocks noChangeShapeType="1"/>
            <a:stCxn id="71754" idx="0"/>
            <a:endCxn id="71689" idx="1"/>
          </p:cNvCxnSpPr>
          <p:nvPr/>
        </p:nvCxnSpPr>
        <p:spPr bwMode="auto">
          <a:xfrm flipV="1">
            <a:off x="2743200" y="5259388"/>
            <a:ext cx="381000" cy="379412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17" name="AutoShape 71"/>
          <p:cNvCxnSpPr>
            <a:cxnSpLocks noChangeShapeType="1"/>
            <a:stCxn id="71751" idx="3"/>
            <a:endCxn id="71689" idx="0"/>
          </p:cNvCxnSpPr>
          <p:nvPr/>
        </p:nvCxnSpPr>
        <p:spPr bwMode="auto">
          <a:xfrm>
            <a:off x="2997200" y="4849814"/>
            <a:ext cx="889000" cy="179387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18" name="AutoShape 72"/>
          <p:cNvCxnSpPr>
            <a:cxnSpLocks noChangeShapeType="1"/>
            <a:stCxn id="71689" idx="3"/>
            <a:endCxn id="71733" idx="1"/>
          </p:cNvCxnSpPr>
          <p:nvPr/>
        </p:nvCxnSpPr>
        <p:spPr bwMode="auto">
          <a:xfrm flipV="1">
            <a:off x="4648200" y="5029200"/>
            <a:ext cx="762000" cy="230188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19" name="AutoShape 73"/>
          <p:cNvCxnSpPr>
            <a:cxnSpLocks noChangeShapeType="1"/>
            <a:stCxn id="71732" idx="3"/>
            <a:endCxn id="71688" idx="1"/>
          </p:cNvCxnSpPr>
          <p:nvPr/>
        </p:nvCxnSpPr>
        <p:spPr bwMode="auto">
          <a:xfrm flipV="1">
            <a:off x="7315200" y="4879034"/>
            <a:ext cx="457200" cy="150167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20" name="AutoShape 74"/>
          <p:cNvCxnSpPr>
            <a:cxnSpLocks noChangeShapeType="1"/>
            <a:stCxn id="71688" idx="0"/>
            <a:endCxn id="71734" idx="2"/>
          </p:cNvCxnSpPr>
          <p:nvPr/>
        </p:nvCxnSpPr>
        <p:spPr bwMode="auto">
          <a:xfrm flipH="1" flipV="1">
            <a:off x="8496300" y="4114800"/>
            <a:ext cx="38100" cy="5334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721" name="AutoShape 75"/>
          <p:cNvCxnSpPr>
            <a:cxnSpLocks noChangeShapeType="1"/>
            <a:stCxn id="71734" idx="0"/>
            <a:endCxn id="71687" idx="2"/>
          </p:cNvCxnSpPr>
          <p:nvPr/>
        </p:nvCxnSpPr>
        <p:spPr bwMode="auto">
          <a:xfrm flipV="1">
            <a:off x="8496300" y="2595564"/>
            <a:ext cx="38100" cy="300037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22" name="Line 76"/>
          <p:cNvSpPr>
            <a:spLocks noChangeShapeType="1"/>
          </p:cNvSpPr>
          <p:nvPr/>
        </p:nvSpPr>
        <p:spPr bwMode="auto">
          <a:xfrm flipV="1">
            <a:off x="7239000" y="4800600"/>
            <a:ext cx="53340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A" kern="0">
              <a:solidFill>
                <a:sysClr val="windowText" lastClr="000000"/>
              </a:solidFill>
            </a:endParaRPr>
          </a:p>
        </p:txBody>
      </p:sp>
      <p:sp>
        <p:nvSpPr>
          <p:cNvPr id="71723" name="Text Box 77"/>
          <p:cNvSpPr txBox="1">
            <a:spLocks noChangeArrowheads="1"/>
          </p:cNvSpPr>
          <p:nvPr/>
        </p:nvSpPr>
        <p:spPr bwMode="auto">
          <a:xfrm>
            <a:off x="4800600" y="464820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71724" name="Text Box 78"/>
          <p:cNvSpPr txBox="1">
            <a:spLocks noChangeArrowheads="1"/>
          </p:cNvSpPr>
          <p:nvPr/>
        </p:nvSpPr>
        <p:spPr bwMode="auto">
          <a:xfrm>
            <a:off x="4876800" y="236220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latin typeface="Times New Roman" panose="02020603050405020304" pitchFamily="18" charset="0"/>
              </a:rPr>
              <a:t>M</a:t>
            </a:r>
          </a:p>
        </p:txBody>
      </p:sp>
      <p:sp>
        <p:nvSpPr>
          <p:cNvPr id="71725" name="Text Box 79"/>
          <p:cNvSpPr txBox="1">
            <a:spLocks noChangeArrowheads="1"/>
          </p:cNvSpPr>
          <p:nvPr/>
        </p:nvSpPr>
        <p:spPr bwMode="auto">
          <a:xfrm>
            <a:off x="7162800" y="213360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latin typeface="Times New Roman" panose="02020603050405020304" pitchFamily="18" charset="0"/>
              </a:rPr>
              <a:t>N</a:t>
            </a:r>
          </a:p>
        </p:txBody>
      </p:sp>
      <p:sp>
        <p:nvSpPr>
          <p:cNvPr id="71726" name="Text Box 80"/>
          <p:cNvSpPr txBox="1">
            <a:spLocks noChangeArrowheads="1"/>
          </p:cNvSpPr>
          <p:nvPr/>
        </p:nvSpPr>
        <p:spPr bwMode="auto">
          <a:xfrm>
            <a:off x="8153400" y="259080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latin typeface="Times New Roman" panose="02020603050405020304" pitchFamily="18" charset="0"/>
              </a:rPr>
              <a:t>N</a:t>
            </a:r>
          </a:p>
        </p:txBody>
      </p:sp>
      <p:sp>
        <p:nvSpPr>
          <p:cNvPr id="71727" name="Text Box 81"/>
          <p:cNvSpPr txBox="1">
            <a:spLocks noChangeArrowheads="1"/>
          </p:cNvSpPr>
          <p:nvPr/>
        </p:nvSpPr>
        <p:spPr bwMode="auto">
          <a:xfrm>
            <a:off x="8153400" y="411480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71728" name="Text Box 82"/>
          <p:cNvSpPr txBox="1">
            <a:spLocks noChangeArrowheads="1"/>
          </p:cNvSpPr>
          <p:nvPr/>
        </p:nvSpPr>
        <p:spPr bwMode="auto">
          <a:xfrm>
            <a:off x="7162800" y="457200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latin typeface="Times New Roman" panose="02020603050405020304" pitchFamily="18" charset="0"/>
              </a:rPr>
              <a:t>1</a:t>
            </a:r>
          </a:p>
        </p:txBody>
      </p:sp>
      <p:cxnSp>
        <p:nvCxnSpPr>
          <p:cNvPr id="71729" name="AutoShape 83"/>
          <p:cNvCxnSpPr>
            <a:cxnSpLocks noChangeShapeType="1"/>
            <a:stCxn id="71736" idx="2"/>
            <a:endCxn id="71738" idx="0"/>
          </p:cNvCxnSpPr>
          <p:nvPr/>
        </p:nvCxnSpPr>
        <p:spPr bwMode="auto">
          <a:xfrm flipH="1">
            <a:off x="6248400" y="3290889"/>
            <a:ext cx="38100" cy="2000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7664" name="Picture 8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1" y="1600200"/>
            <a:ext cx="8201025" cy="484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</p:pic>
      <p:sp>
        <p:nvSpPr>
          <p:cNvPr id="81" name="Rectangle 80"/>
          <p:cNvSpPr/>
          <p:nvPr/>
        </p:nvSpPr>
        <p:spPr>
          <a:xfrm>
            <a:off x="1905000" y="1219200"/>
            <a:ext cx="8763000" cy="5410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1170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010"/>
    </mc:Choice>
    <mc:Fallback>
      <p:transition spd="slow" advTm="64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67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24FFAEF-F400-48E1-B3F4-70DD253C263D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3072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C08AF539-1F81-411D-BB7A-AFCF371D9E7B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5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103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514600" y="0"/>
            <a:ext cx="7924800" cy="6400800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accent4"/>
                </a:solidFill>
              </a:rPr>
              <a:t>A </a:t>
            </a:r>
            <a:r>
              <a:rPr lang="en-US" b="1" i="1" dirty="0">
                <a:solidFill>
                  <a:schemeClr val="accent4"/>
                </a:solidFill>
              </a:rPr>
              <a:t>relation (or relation state</a:t>
            </a:r>
            <a:r>
              <a:rPr lang="en-US" dirty="0">
                <a:solidFill>
                  <a:schemeClr val="accent4"/>
                </a:solidFill>
              </a:rPr>
              <a:t>) </a:t>
            </a:r>
          </a:p>
          <a:p>
            <a:pPr lvl="1">
              <a:defRPr/>
            </a:pPr>
            <a:r>
              <a:rPr lang="en-US" sz="2400" dirty="0"/>
              <a:t>r of a relation schema R(A1, A2, .... An) also denoted by r(R) is a set of n-</a:t>
            </a:r>
            <a:r>
              <a:rPr lang="en-US" sz="2400" dirty="0" err="1"/>
              <a:t>tuples</a:t>
            </a:r>
            <a:r>
              <a:rPr lang="en-US" sz="2400" dirty="0"/>
              <a:t> r = {t1, t2, ... tm}. Each n-</a:t>
            </a:r>
            <a:r>
              <a:rPr lang="en-US" sz="2400" dirty="0" err="1"/>
              <a:t>tuple</a:t>
            </a:r>
            <a:r>
              <a:rPr lang="en-US" sz="2400" dirty="0"/>
              <a:t> t is an order list of n values t=&lt; v1, v2, ... ______&gt; , where each value vi, 1&lt;=</a:t>
            </a:r>
            <a:r>
              <a:rPr lang="en-US" sz="2400" dirty="0" err="1"/>
              <a:t>i</a:t>
            </a:r>
            <a:r>
              <a:rPr lang="en-US" sz="2400" dirty="0"/>
              <a:t>&lt;=n, is an element of </a:t>
            </a:r>
            <a:r>
              <a:rPr lang="en-US" sz="2400" dirty="0" err="1"/>
              <a:t>dom</a:t>
            </a:r>
            <a:r>
              <a:rPr lang="en-US" sz="2400" dirty="0"/>
              <a:t>(Ai) or a special null value. </a:t>
            </a:r>
          </a:p>
          <a:p>
            <a:pPr>
              <a:defRPr/>
            </a:pPr>
            <a:r>
              <a:rPr lang="en-US" b="1" i="1" dirty="0">
                <a:solidFill>
                  <a:schemeClr val="accent4"/>
                </a:solidFill>
              </a:rPr>
              <a:t>Mathematical Relations:</a:t>
            </a:r>
            <a:r>
              <a:rPr lang="en-US" dirty="0">
                <a:solidFill>
                  <a:schemeClr val="accent4"/>
                </a:solidFill>
              </a:rPr>
              <a:t> </a:t>
            </a:r>
          </a:p>
          <a:p>
            <a:pPr lvl="1">
              <a:defRPr/>
            </a:pPr>
            <a:r>
              <a:rPr lang="en-US" sz="2400" dirty="0"/>
              <a:t>Suppose we have 2 set D1 = {2,4} and D2 = {1,3,5}. The Cartesian product D1 X D2 represents all possible ordered pairs:</a:t>
            </a:r>
          </a:p>
          <a:p>
            <a:pPr lvl="2">
              <a:defRPr/>
            </a:pPr>
            <a:r>
              <a:rPr lang="en-US" dirty="0"/>
              <a:t>{(2,1), (2,3), (2,5), (4,1), (4,3), (4,5)}  Any subset of D1 X D2 represents a relation --&gt; R = {(2,5), (4,1)} </a:t>
            </a:r>
          </a:p>
          <a:p>
            <a:pPr lvl="1">
              <a:defRPr/>
            </a:pPr>
            <a:r>
              <a:rPr lang="en-US" sz="2400" dirty="0"/>
              <a:t>We could have three sets: D1, D2  and D3 and build a relation on D1 X D2 X D3, in general we write: </a:t>
            </a: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086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467"/>
    </mc:Choice>
    <mc:Fallback>
      <p:transition spd="slow" advTm="132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026" x="911225" y="5672138"/>
          <p14:tracePt t="53112" x="919163" y="5672138"/>
          <p14:tracePt t="53120" x="979488" y="5664200"/>
          <p14:tracePt t="53128" x="1082675" y="5611813"/>
          <p14:tracePt t="53136" x="1203325" y="5561013"/>
          <p14:tracePt t="53144" x="1392238" y="5526088"/>
          <p14:tracePt t="53152" x="1581150" y="5448300"/>
          <p14:tracePt t="53160" x="1925638" y="5337175"/>
          <p14:tracePt t="53168" x="2251075" y="5241925"/>
          <p14:tracePt t="53176" x="2681288" y="5078413"/>
          <p14:tracePt t="53184" x="3016250" y="4984750"/>
          <p14:tracePt t="53192" x="3627438" y="4803775"/>
          <p14:tracePt t="53200" x="4048125" y="4667250"/>
          <p14:tracePt t="53208" x="4425950" y="4537075"/>
          <p14:tracePt t="53216" x="5165725" y="4383088"/>
          <p14:tracePt t="53224" x="5594350" y="4219575"/>
          <p14:tracePt t="53232" x="6135688" y="3944938"/>
          <p14:tracePt t="53240" x="6497638" y="3773488"/>
          <p14:tracePt t="53248" x="7029450" y="3532188"/>
          <p14:tracePt t="53256" x="7339013" y="3360738"/>
          <p14:tracePt t="53264" x="7666038" y="3162300"/>
          <p14:tracePt t="53272" x="7812088" y="3051175"/>
          <p14:tracePt t="53280" x="7966075" y="2955925"/>
          <p14:tracePt t="53288" x="8069263" y="2887663"/>
          <p14:tracePt t="53296" x="8104188" y="2852738"/>
          <p14:tracePt t="53305" x="8147050" y="2827338"/>
          <p14:tracePt t="53312" x="8147050" y="2819400"/>
          <p14:tracePt t="53464" x="8139113" y="2827338"/>
          <p14:tracePt t="53472" x="8104188" y="2852738"/>
          <p14:tracePt t="53481" x="8061325" y="2895600"/>
          <p14:tracePt t="53489" x="7983538" y="2938463"/>
          <p14:tracePt t="53496" x="7923213" y="2973388"/>
          <p14:tracePt t="53507" x="7847013" y="3016250"/>
          <p14:tracePt t="53512" x="7794625" y="3033713"/>
          <p14:tracePt t="53520" x="7734300" y="3059113"/>
          <p14:tracePt t="53528" x="7683500" y="3076575"/>
          <p14:tracePt t="53536" x="7648575" y="3084513"/>
          <p14:tracePt t="53545" x="7597775" y="3084513"/>
          <p14:tracePt t="53552" x="7545388" y="3101975"/>
          <p14:tracePt t="53560" x="7502525" y="3101975"/>
          <p14:tracePt t="53568" x="7467600" y="3111500"/>
          <p14:tracePt t="53576" x="7434263" y="3128963"/>
          <p14:tracePt t="53584" x="7407275" y="3128963"/>
          <p14:tracePt t="53592" x="7373938" y="3136900"/>
          <p14:tracePt t="53600" x="7348538" y="3144838"/>
          <p14:tracePt t="53608" x="7305675" y="3162300"/>
          <p14:tracePt t="53617" x="7288213" y="3162300"/>
          <p14:tracePt t="53624" x="7253288" y="3162300"/>
          <p14:tracePt t="53632" x="7210425" y="3171825"/>
          <p14:tracePt t="53640" x="7175500" y="3171825"/>
          <p14:tracePt t="53648" x="7150100" y="3187700"/>
          <p14:tracePt t="53656" x="7115175" y="3214688"/>
          <p14:tracePt t="53664" x="7107238" y="3214688"/>
          <p14:tracePt t="53672" x="7089775" y="3214688"/>
          <p14:tracePt t="53680" x="7081838" y="3222625"/>
          <p14:tracePt t="53688" x="7072313" y="3222625"/>
          <p14:tracePt t="53800" x="7072313" y="3230563"/>
          <p14:tracePt t="53816" x="7099300" y="3240088"/>
          <p14:tracePt t="53824" x="7107238" y="3248025"/>
          <p14:tracePt t="53832" x="7124700" y="3248025"/>
          <p14:tracePt t="53841" x="7142163" y="3248025"/>
          <p14:tracePt t="53848" x="7150100" y="3248025"/>
          <p14:tracePt t="53864" x="7158038" y="3248025"/>
          <p14:tracePt t="53921" x="7158038" y="3240088"/>
          <p14:tracePt t="53930" x="7142163" y="3230563"/>
          <p14:tracePt t="53936" x="7142163" y="3205163"/>
          <p14:tracePt t="53944" x="7124700" y="3197225"/>
          <p14:tracePt t="53952" x="7124700" y="3171825"/>
          <p14:tracePt t="53960" x="7099300" y="3162300"/>
          <p14:tracePt t="53968" x="7089775" y="3154363"/>
          <p14:tracePt t="53978" x="7081838" y="3128963"/>
          <p14:tracePt t="53984" x="7064375" y="3111500"/>
          <p14:tracePt t="53992" x="7038975" y="3094038"/>
          <p14:tracePt t="54000" x="7029450" y="3084513"/>
          <p14:tracePt t="54008" x="7021513" y="3076575"/>
          <p14:tracePt t="54016" x="7004050" y="3051175"/>
          <p14:tracePt t="54024" x="6978650" y="3041650"/>
          <p14:tracePt t="54032" x="6953250" y="3016250"/>
          <p14:tracePt t="54040" x="6943725" y="3016250"/>
          <p14:tracePt t="54048" x="6918325" y="3008313"/>
          <p14:tracePt t="54056" x="6908800" y="2998788"/>
          <p14:tracePt t="54064" x="6892925" y="2990850"/>
          <p14:tracePt t="54072" x="6883400" y="2990850"/>
          <p14:tracePt t="54080" x="6858000" y="2990850"/>
          <p14:tracePt t="54088" x="6840538" y="2990850"/>
          <p14:tracePt t="54096" x="6815138" y="2973388"/>
          <p14:tracePt t="54105" x="6780213" y="2973388"/>
          <p14:tracePt t="54112" x="6754813" y="2965450"/>
          <p14:tracePt t="54121" x="6729413" y="2965450"/>
          <p14:tracePt t="54128" x="6711950" y="2965450"/>
          <p14:tracePt t="54136" x="6686550" y="2965450"/>
          <p14:tracePt t="54145" x="6669088" y="2965450"/>
          <p14:tracePt t="54153" x="6643688" y="2965450"/>
          <p14:tracePt t="54160" x="6626225" y="2965450"/>
          <p14:tracePt t="54168" x="6608763" y="2965450"/>
          <p14:tracePt t="54177" x="6591300" y="2965450"/>
          <p14:tracePt t="54184" x="6565900" y="2965450"/>
          <p14:tracePt t="54192" x="6557963" y="2965450"/>
          <p14:tracePt t="54200" x="6540500" y="2965450"/>
          <p14:tracePt t="54208" x="6530975" y="2973388"/>
          <p14:tracePt t="54216" x="6523038" y="2981325"/>
          <p14:tracePt t="54232" x="6505575" y="2990850"/>
          <p14:tracePt t="54240" x="6505575" y="2998788"/>
          <p14:tracePt t="54248" x="6497638" y="3016250"/>
          <p14:tracePt t="54256" x="6488113" y="3025775"/>
          <p14:tracePt t="54264" x="6480175" y="3033713"/>
          <p14:tracePt t="54272" x="6470650" y="3041650"/>
          <p14:tracePt t="54280" x="6462713" y="3051175"/>
          <p14:tracePt t="54288" x="6454775" y="3059113"/>
          <p14:tracePt t="54306" x="6454775" y="3068638"/>
          <p14:tracePt t="54312" x="6445250" y="3068638"/>
          <p14:tracePt t="54336" x="6445250" y="3084513"/>
          <p14:tracePt t="54344" x="6445250" y="3094038"/>
          <p14:tracePt t="54352" x="6445250" y="3101975"/>
          <p14:tracePt t="54360" x="6445250" y="3111500"/>
          <p14:tracePt t="54368" x="6445250" y="3119438"/>
          <p14:tracePt t="54714" x="6427788" y="3128963"/>
          <p14:tracePt t="54721" x="6427788" y="3136900"/>
          <p14:tracePt t="54729" x="6427788" y="3154363"/>
          <p14:tracePt t="54737" x="6427788" y="3162300"/>
          <p14:tracePt t="54745" x="6427788" y="3171825"/>
          <p14:tracePt t="54753" x="6419850" y="3179763"/>
          <p14:tracePt t="54768" x="6419850" y="3187700"/>
          <p14:tracePt t="54776" x="6410325" y="3214688"/>
          <p14:tracePt t="54784" x="6410325" y="3222625"/>
          <p14:tracePt t="54793" x="6402388" y="3230563"/>
          <p14:tracePt t="54800" x="6402388" y="3248025"/>
          <p14:tracePt t="54808" x="6402388" y="3257550"/>
          <p14:tracePt t="54816" x="6402388" y="3275013"/>
          <p14:tracePt t="54824" x="6402388" y="3282950"/>
          <p14:tracePt t="54832" x="6402388" y="3290888"/>
          <p14:tracePt t="54840" x="6402388" y="3300413"/>
          <p14:tracePt t="54848" x="6402388" y="3308350"/>
          <p14:tracePt t="54864" x="6402388" y="3317875"/>
          <p14:tracePt t="54872" x="6410325" y="3317875"/>
          <p14:tracePt t="54880" x="6410325" y="3325813"/>
          <p14:tracePt t="54889" x="6419850" y="3343275"/>
          <p14:tracePt t="54896" x="6427788" y="3351213"/>
          <p14:tracePt t="54905" x="6454775" y="3360738"/>
          <p14:tracePt t="54914" x="6480175" y="3368675"/>
          <p14:tracePt t="54920" x="6497638" y="3394075"/>
          <p14:tracePt t="54929" x="6540500" y="3411538"/>
          <p14:tracePt t="54936" x="6573838" y="3421063"/>
          <p14:tracePt t="54946" x="6616700" y="3436938"/>
          <p14:tracePt t="54952" x="6634163" y="3446463"/>
          <p14:tracePt t="54960" x="6694488" y="3471863"/>
          <p14:tracePt t="54968" x="6729413" y="3471863"/>
          <p14:tracePt t="54976" x="6762750" y="3489325"/>
          <p14:tracePt t="54984" x="6807200" y="3489325"/>
          <p14:tracePt t="54993" x="6840538" y="3497263"/>
          <p14:tracePt t="55000" x="6850063" y="3506788"/>
          <p14:tracePt t="55009" x="6875463" y="3514725"/>
          <p14:tracePt t="55016" x="6892925" y="3532188"/>
          <p14:tracePt t="55024" x="6918325" y="3532188"/>
          <p14:tracePt t="55033" x="6943725" y="3540125"/>
          <p14:tracePt t="55041" x="6953250" y="3540125"/>
          <p14:tracePt t="55049" x="6969125" y="3549650"/>
          <p14:tracePt t="55056" x="6996113" y="3549650"/>
          <p14:tracePt t="55064" x="7021513" y="3549650"/>
          <p14:tracePt t="55073" x="7038975" y="3549650"/>
          <p14:tracePt t="55080" x="7046913" y="3549650"/>
          <p14:tracePt t="55089" x="7072313" y="3549650"/>
          <p14:tracePt t="55097" x="7089775" y="3549650"/>
          <p14:tracePt t="55105" x="7099300" y="3549650"/>
          <p14:tracePt t="55112" x="7107238" y="3549650"/>
          <p14:tracePt t="55122" x="7124700" y="3567113"/>
          <p14:tracePt t="55129" x="7132638" y="3567113"/>
          <p14:tracePt t="55137" x="7150100" y="3575050"/>
          <p14:tracePt t="55145" x="7175500" y="3575050"/>
          <p14:tracePt t="55152" x="7192963" y="3575050"/>
          <p14:tracePt t="55160" x="7235825" y="3575050"/>
          <p14:tracePt t="55168" x="7253288" y="3575050"/>
          <p14:tracePt t="55176" x="7305675" y="3575050"/>
          <p14:tracePt t="55184" x="7331075" y="3575050"/>
          <p14:tracePt t="55192" x="7381875" y="3575050"/>
          <p14:tracePt t="55200" x="7399338" y="3567113"/>
          <p14:tracePt t="55208" x="7424738" y="3567113"/>
          <p14:tracePt t="55216" x="7451725" y="3557588"/>
          <p14:tracePt t="55224" x="7467600" y="3557588"/>
          <p14:tracePt t="55232" x="7477125" y="3549650"/>
          <p14:tracePt t="55240" x="7494588" y="3549650"/>
          <p14:tracePt t="55248" x="7502525" y="3549650"/>
          <p14:tracePt t="55256" x="7510463" y="3549650"/>
          <p14:tracePt t="55264" x="7519988" y="3549650"/>
          <p14:tracePt t="55272" x="7527925" y="3549650"/>
          <p14:tracePt t="55280" x="7553325" y="3549650"/>
          <p14:tracePt t="55289" x="7570788" y="3549650"/>
          <p14:tracePt t="55296" x="7597775" y="3549650"/>
          <p14:tracePt t="55305" x="7631113" y="3549650"/>
          <p14:tracePt t="55312" x="7640638" y="3549650"/>
          <p14:tracePt t="55321" x="7673975" y="3549650"/>
          <p14:tracePt t="55329" x="7683500" y="3549650"/>
          <p14:tracePt t="55337" x="7716838" y="3549650"/>
          <p14:tracePt t="55344" x="7726363" y="3549650"/>
          <p14:tracePt t="55353" x="7734300" y="3549650"/>
          <p14:tracePt t="55361" x="7743825" y="3549650"/>
          <p14:tracePt t="55368" x="7751763" y="3549650"/>
          <p14:tracePt t="55376" x="7769225" y="3549650"/>
          <p14:tracePt t="55384" x="7777163" y="3549650"/>
          <p14:tracePt t="55392" x="7786688" y="3549650"/>
          <p14:tracePt t="55408" x="7794625" y="3549650"/>
          <p14:tracePt t="55416" x="7802563" y="3549650"/>
          <p14:tracePt t="55424" x="7812088" y="3549650"/>
          <p14:tracePt t="55433" x="7837488" y="3549650"/>
          <p14:tracePt t="55440" x="7847013" y="3549650"/>
          <p14:tracePt t="55448" x="7862888" y="3549650"/>
          <p14:tracePt t="55456" x="7889875" y="3549650"/>
          <p14:tracePt t="55465" x="7915275" y="3549650"/>
          <p14:tracePt t="55473" x="7932738" y="3549650"/>
          <p14:tracePt t="55480" x="7940675" y="3540125"/>
          <p14:tracePt t="55488" x="7966075" y="3524250"/>
          <p14:tracePt t="55496" x="7966075" y="3514725"/>
          <p14:tracePt t="55504" x="7975600" y="3514725"/>
          <p14:tracePt t="55513" x="7983538" y="3506788"/>
          <p14:tracePt t="55521" x="7993063" y="3497263"/>
          <p14:tracePt t="55528" x="8001000" y="3497263"/>
          <p14:tracePt t="55537" x="8026400" y="3489325"/>
          <p14:tracePt t="55544" x="8051800" y="3471863"/>
          <p14:tracePt t="55553" x="8061325" y="3463925"/>
          <p14:tracePt t="55561" x="8069263" y="3463925"/>
          <p14:tracePt t="55569" x="8078788" y="3454400"/>
          <p14:tracePt t="55576" x="8096250" y="3454400"/>
          <p14:tracePt t="55584" x="8112125" y="3446463"/>
          <p14:tracePt t="55592" x="8121650" y="3436938"/>
          <p14:tracePt t="55609" x="8129588" y="3429000"/>
          <p14:tracePt t="55618" x="8129588" y="3411538"/>
          <p14:tracePt t="55633" x="8139113" y="3403600"/>
          <p14:tracePt t="55641" x="8139113" y="3394075"/>
          <p14:tracePt t="55652" x="8139113" y="3378200"/>
          <p14:tracePt t="55657" x="8139113" y="3351213"/>
          <p14:tracePt t="55665" x="8139113" y="3333750"/>
          <p14:tracePt t="55673" x="8139113" y="3308350"/>
          <p14:tracePt t="55681" x="8139113" y="3282950"/>
          <p14:tracePt t="55689" x="8121650" y="3265488"/>
          <p14:tracePt t="55697" x="8121650" y="3248025"/>
          <p14:tracePt t="55705" x="8112125" y="3240088"/>
          <p14:tracePt t="55713" x="8112125" y="3222625"/>
          <p14:tracePt t="55722" x="8104188" y="3214688"/>
          <p14:tracePt t="55731" x="8104188" y="3205163"/>
          <p14:tracePt t="55737" x="8096250" y="3187700"/>
          <p14:tracePt t="55746" x="8069263" y="3179763"/>
          <p14:tracePt t="55753" x="8061325" y="3171825"/>
          <p14:tracePt t="55761" x="8043863" y="3154363"/>
          <p14:tracePt t="55769" x="8018463" y="3136900"/>
          <p14:tracePt t="55777" x="7993063" y="3111500"/>
          <p14:tracePt t="55785" x="7966075" y="3084513"/>
          <p14:tracePt t="55793" x="7915275" y="3059113"/>
          <p14:tracePt t="55801" x="7872413" y="3033713"/>
          <p14:tracePt t="55809" x="7820025" y="3008313"/>
          <p14:tracePt t="55817" x="7794625" y="2981325"/>
          <p14:tracePt t="55825" x="7743825" y="2973388"/>
          <p14:tracePt t="55833" x="7691438" y="2955925"/>
          <p14:tracePt t="55841" x="7666038" y="2947988"/>
          <p14:tracePt t="55849" x="7613650" y="2947988"/>
          <p14:tracePt t="55857" x="7580313" y="2930525"/>
          <p14:tracePt t="55865" x="7527925" y="2930525"/>
          <p14:tracePt t="55873" x="7485063" y="2922588"/>
          <p14:tracePt t="55881" x="7434263" y="2922588"/>
          <p14:tracePt t="55889" x="7399338" y="2905125"/>
          <p14:tracePt t="55897" x="7348538" y="2895600"/>
          <p14:tracePt t="55905" x="7313613" y="2895600"/>
          <p14:tracePt t="55913" x="7288213" y="2887663"/>
          <p14:tracePt t="55922" x="7245350" y="2870200"/>
          <p14:tracePt t="55929" x="7210425" y="2862263"/>
          <p14:tracePt t="55937" x="7185025" y="2862263"/>
          <p14:tracePt t="55945" x="7167563" y="2862263"/>
          <p14:tracePt t="55953" x="7158038" y="2862263"/>
          <p14:tracePt t="55962" x="7132638" y="2862263"/>
          <p14:tracePt t="55969" x="7115175" y="2862263"/>
          <p14:tracePt t="55977" x="7089775" y="2862263"/>
          <p14:tracePt t="55985" x="7064375" y="2862263"/>
          <p14:tracePt t="55993" x="7046913" y="2862263"/>
          <p14:tracePt t="56001" x="7021513" y="2862263"/>
          <p14:tracePt t="56009" x="7004050" y="2870200"/>
          <p14:tracePt t="56017" x="6978650" y="2870200"/>
          <p14:tracePt t="56026" x="6943725" y="2870200"/>
          <p14:tracePt t="56033" x="6918325" y="2870200"/>
          <p14:tracePt t="56043" x="6900863" y="2870200"/>
          <p14:tracePt t="56049" x="6858000" y="2870200"/>
          <p14:tracePt t="56057" x="6840538" y="2887663"/>
          <p14:tracePt t="56065" x="6789738" y="2895600"/>
          <p14:tracePt t="56073" x="6746875" y="2895600"/>
          <p14:tracePt t="56081" x="6694488" y="2913063"/>
          <p14:tracePt t="56090" x="6659563" y="2913063"/>
          <p14:tracePt t="56097" x="6608763" y="2922588"/>
          <p14:tracePt t="56106" x="6513513" y="2922588"/>
          <p14:tracePt t="56113" x="6462713" y="2938463"/>
          <p14:tracePt t="56122" x="6384925" y="2955925"/>
          <p14:tracePt t="56129" x="6334125" y="2965450"/>
          <p14:tracePt t="56138" x="6281738" y="2981325"/>
          <p14:tracePt t="56145" x="6238875" y="2981325"/>
          <p14:tracePt t="56154" x="6205538" y="2990850"/>
          <p14:tracePt t="56161" x="6196013" y="2990850"/>
          <p14:tracePt t="56169" x="6170613" y="2998788"/>
          <p14:tracePt t="56185" x="6162675" y="3016250"/>
          <p14:tracePt t="57802" x="6153150" y="3076575"/>
          <p14:tracePt t="57810" x="6118225" y="3154363"/>
          <p14:tracePt t="57818" x="6067425" y="3275013"/>
          <p14:tracePt t="57826" x="5999163" y="3378200"/>
          <p14:tracePt t="57834" x="5913438" y="3506788"/>
          <p14:tracePt t="57844" x="5835650" y="3609975"/>
          <p14:tracePt t="57850" x="5722938" y="3756025"/>
          <p14:tracePt t="57858" x="5576888" y="3910013"/>
          <p14:tracePt t="57866" x="5422900" y="4081463"/>
          <p14:tracePt t="57874" x="5216525" y="4287838"/>
          <p14:tracePt t="57881" x="5062538" y="4443413"/>
          <p14:tracePt t="57890" x="4786313" y="4718050"/>
          <p14:tracePt t="57897" x="4521200" y="4984750"/>
          <p14:tracePt t="57906" x="4159250" y="5345113"/>
          <p14:tracePt t="57913" x="3919538" y="5516563"/>
          <p14:tracePt t="57921" x="3678238" y="5697538"/>
          <p14:tracePt t="57930" x="3300413" y="5964238"/>
          <p14:tracePt t="57938" x="3128963" y="6102350"/>
          <p14:tracePt t="57945" x="2905125" y="6238875"/>
          <p14:tracePt t="57953" x="2733675" y="6316663"/>
          <p14:tracePt t="57961" x="2527300" y="6394450"/>
          <p14:tracePt t="57969" x="2381250" y="6462713"/>
          <p14:tracePt t="57978" x="2190750" y="6540500"/>
          <p14:tracePt t="57985" x="2019300" y="6616700"/>
          <p14:tracePt t="57993" x="1855788" y="6669088"/>
          <p14:tracePt t="58001" x="1666875" y="6746875"/>
          <p14:tracePt t="58009" x="1546225" y="6797675"/>
          <p14:tracePt t="58594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66794542-BE9A-4548-921F-7FA34281687F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3174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2129D9A8-5B82-42DD-8E92-4B2300EE8F74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6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26629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2590800" y="152400"/>
            <a:ext cx="7772400" cy="2971800"/>
          </a:xfrm>
        </p:spPr>
        <p:txBody>
          <a:bodyPr/>
          <a:lstStyle/>
          <a:p>
            <a:pPr>
              <a:buFont typeface="Wingdings" pitchFamily="2" charset="2"/>
              <a:buNone/>
              <a:defRPr/>
            </a:pPr>
            <a:r>
              <a:rPr lang="en-US" b="1" dirty="0">
                <a:solidFill>
                  <a:schemeClr val="accent4"/>
                </a:solidFill>
              </a:rPr>
              <a:t>QUESTION: If we have:</a:t>
            </a:r>
          </a:p>
          <a:p>
            <a:pPr>
              <a:defRPr/>
            </a:pPr>
            <a:r>
              <a:rPr lang="en-US" b="1" dirty="0">
                <a:solidFill>
                  <a:schemeClr val="accent4"/>
                </a:solidFill>
              </a:rPr>
              <a:t>D1= {Simpson, Flanders, </a:t>
            </a:r>
            <a:r>
              <a:rPr lang="en-US" b="1" dirty="0" err="1">
                <a:solidFill>
                  <a:schemeClr val="accent4"/>
                </a:solidFill>
              </a:rPr>
              <a:t>Smithers</a:t>
            </a:r>
            <a:r>
              <a:rPr lang="en-US" b="1" dirty="0">
                <a:solidFill>
                  <a:schemeClr val="accent4"/>
                </a:solidFill>
              </a:rPr>
              <a:t>}</a:t>
            </a:r>
          </a:p>
          <a:p>
            <a:pPr>
              <a:defRPr/>
            </a:pPr>
            <a:r>
              <a:rPr lang="en-US" b="1" dirty="0">
                <a:solidFill>
                  <a:schemeClr val="accent4"/>
                </a:solidFill>
              </a:rPr>
              <a:t>D2 = {Homer, Ned}</a:t>
            </a:r>
          </a:p>
          <a:p>
            <a:pPr>
              <a:defRPr/>
            </a:pPr>
            <a:r>
              <a:rPr lang="en-US" b="1" dirty="0">
                <a:solidFill>
                  <a:schemeClr val="accent4"/>
                </a:solidFill>
              </a:rPr>
              <a:t>D3 = {40,30}</a:t>
            </a:r>
          </a:p>
          <a:p>
            <a:pPr>
              <a:buFont typeface="Wingdings" pitchFamily="2" charset="2"/>
              <a:buNone/>
              <a:defRPr/>
            </a:pPr>
            <a:r>
              <a:rPr lang="en-US" b="1" dirty="0">
                <a:solidFill>
                  <a:schemeClr val="accent4"/>
                </a:solidFill>
              </a:rPr>
              <a:t>What would D1 </a:t>
            </a:r>
            <a:r>
              <a:rPr lang="en-US" b="1" dirty="0">
                <a:solidFill>
                  <a:schemeClr val="accent4"/>
                </a:solidFill>
                <a:latin typeface="Arial Black" pitchFamily="34" charset="0"/>
              </a:rPr>
              <a:t>X</a:t>
            </a:r>
            <a:r>
              <a:rPr lang="en-US" b="1" dirty="0">
                <a:solidFill>
                  <a:schemeClr val="accent4"/>
                </a:solidFill>
              </a:rPr>
              <a:t> D2 </a:t>
            </a:r>
            <a:r>
              <a:rPr lang="en-US" b="1" dirty="0">
                <a:solidFill>
                  <a:schemeClr val="accent4"/>
                </a:solidFill>
                <a:latin typeface="Arial Black" pitchFamily="34" charset="0"/>
              </a:rPr>
              <a:t>X</a:t>
            </a:r>
            <a:r>
              <a:rPr lang="en-US" b="1" dirty="0">
                <a:solidFill>
                  <a:schemeClr val="accent4"/>
                </a:solidFill>
              </a:rPr>
              <a:t> D3 give us: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566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42"/>
    </mc:Choice>
    <mc:Fallback>
      <p:transition spd="slow" advTm="5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9135B819-201C-4EA1-AFC9-3161B7F24B30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3277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59DE969F-9D01-4A6E-B573-B90F11B863AC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7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2587626" y="0"/>
            <a:ext cx="8080375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Properties of Relations:</a:t>
            </a:r>
          </a:p>
        </p:txBody>
      </p:sp>
      <p:sp>
        <p:nvSpPr>
          <p:cNvPr id="276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4600" y="1143000"/>
            <a:ext cx="7924800" cy="5257800"/>
          </a:xfrm>
        </p:spPr>
        <p:txBody>
          <a:bodyPr/>
          <a:lstStyle/>
          <a:p>
            <a:pPr>
              <a:lnSpc>
                <a:spcPct val="80000"/>
              </a:lnSpc>
              <a:defRPr/>
            </a:pPr>
            <a:r>
              <a:rPr lang="en-US" sz="2800" dirty="0">
                <a:solidFill>
                  <a:schemeClr val="accent4"/>
                </a:solidFill>
              </a:rPr>
              <a:t>Each relation name is </a:t>
            </a:r>
          </a:p>
          <a:p>
            <a:pPr>
              <a:lnSpc>
                <a:spcPct val="80000"/>
              </a:lnSpc>
              <a:defRPr/>
            </a:pPr>
            <a:r>
              <a:rPr lang="en-US" sz="2800" dirty="0"/>
              <a:t>Each cell in a relation contains 1 atomic value (Normalized, First Normal Form) </a:t>
            </a:r>
          </a:p>
          <a:p>
            <a:pPr>
              <a:lnSpc>
                <a:spcPct val="80000"/>
              </a:lnSpc>
              <a:defRPr/>
            </a:pPr>
            <a:r>
              <a:rPr lang="en-US" sz="2800" dirty="0">
                <a:solidFill>
                  <a:schemeClr val="accent4"/>
                </a:solidFill>
              </a:rPr>
              <a:t>Each attribute name within a table is </a:t>
            </a:r>
          </a:p>
          <a:p>
            <a:pPr>
              <a:lnSpc>
                <a:spcPct val="80000"/>
              </a:lnSpc>
              <a:defRPr/>
            </a:pPr>
            <a:r>
              <a:rPr lang="en-US" sz="2800" dirty="0"/>
              <a:t>The values of an attribute are from the same domain </a:t>
            </a:r>
          </a:p>
          <a:p>
            <a:pPr>
              <a:lnSpc>
                <a:spcPct val="80000"/>
              </a:lnSpc>
              <a:defRPr/>
            </a:pPr>
            <a:r>
              <a:rPr lang="en-US" sz="2800" dirty="0"/>
              <a:t>The order of the attributes has no significance </a:t>
            </a:r>
          </a:p>
          <a:p>
            <a:pPr>
              <a:lnSpc>
                <a:spcPct val="80000"/>
              </a:lnSpc>
              <a:defRPr/>
            </a:pPr>
            <a:r>
              <a:rPr lang="en-US" sz="2800" dirty="0"/>
              <a:t>Each </a:t>
            </a:r>
            <a:r>
              <a:rPr lang="en-US" sz="2800" dirty="0" err="1"/>
              <a:t>tuple</a:t>
            </a:r>
            <a:r>
              <a:rPr lang="en-US" sz="2800" dirty="0"/>
              <a:t> is distinct (no duplicates) </a:t>
            </a:r>
          </a:p>
          <a:p>
            <a:pPr>
              <a:lnSpc>
                <a:spcPct val="80000"/>
              </a:lnSpc>
              <a:defRPr/>
            </a:pPr>
            <a:r>
              <a:rPr lang="en-US" sz="2800" dirty="0"/>
              <a:t>The order of the </a:t>
            </a:r>
            <a:r>
              <a:rPr lang="en-US" sz="2800" dirty="0" err="1"/>
              <a:t>tuples</a:t>
            </a:r>
            <a:r>
              <a:rPr lang="en-US" sz="2800" dirty="0"/>
              <a:t> has no significance (</a:t>
            </a:r>
            <a:r>
              <a:rPr lang="en-US" sz="2800" dirty="0" err="1"/>
              <a:t>Tuples</a:t>
            </a:r>
            <a:r>
              <a:rPr lang="en-US" sz="2800" dirty="0"/>
              <a:t> in a relation do not have any particular order, however in a file records are physically stored on disk so there is always an order among records. Note: we may chose to display the records in a particular order) </a:t>
            </a:r>
          </a:p>
        </p:txBody>
      </p:sp>
      <p:sp>
        <p:nvSpPr>
          <p:cNvPr id="32775" name="Text Box 15"/>
          <p:cNvSpPr txBox="1">
            <a:spLocks noChangeArrowheads="1"/>
          </p:cNvSpPr>
          <p:nvPr/>
        </p:nvSpPr>
        <p:spPr bwMode="auto">
          <a:xfrm>
            <a:off x="6096000" y="1143001"/>
            <a:ext cx="3200400" cy="473075"/>
          </a:xfrm>
          <a:prstGeom prst="rect">
            <a:avLst/>
          </a:prstGeom>
          <a:noFill/>
          <a:ln w="15875">
            <a:solidFill>
              <a:schemeClr val="tx2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32776" name="Text Box 16"/>
          <p:cNvSpPr txBox="1">
            <a:spLocks noChangeArrowheads="1"/>
          </p:cNvSpPr>
          <p:nvPr/>
        </p:nvSpPr>
        <p:spPr bwMode="auto">
          <a:xfrm>
            <a:off x="8229600" y="2286001"/>
            <a:ext cx="2209800" cy="473075"/>
          </a:xfrm>
          <a:prstGeom prst="rect">
            <a:avLst/>
          </a:prstGeom>
          <a:noFill/>
          <a:ln w="15875">
            <a:solidFill>
              <a:schemeClr val="tx2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endParaRPr lang="en-US" altLang="en-US" sz="2400" kern="0">
              <a:latin typeface="Times New Roman" panose="02020603050405020304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021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149"/>
    </mc:Choice>
    <mc:Fallback>
      <p:transition spd="slow" advTm="88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58D2726-4280-4F27-BD7D-BC5AFC2E89A4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3482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F4B34E7D-9CEB-4498-BDF8-8671A5BA3EA8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8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sp>
        <p:nvSpPr>
          <p:cNvPr id="3482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2514600" y="228600"/>
            <a:ext cx="7924800" cy="7772400"/>
          </a:xfrm>
          <a:noFill/>
        </p:spPr>
        <p:txBody>
          <a:bodyPr/>
          <a:lstStyle/>
          <a:p>
            <a:r>
              <a:rPr lang="en-US" altLang="en-US"/>
              <a:t>MOST OF THE ABOVE PROPERTIES ARE FROM MATHEMATICAL RELATIONS </a:t>
            </a:r>
          </a:p>
          <a:p>
            <a:pPr lvl="1"/>
            <a:r>
              <a:rPr lang="en-US" altLang="en-US"/>
              <a:t>Since a relation is a set, the order doesn't matter, therefore the order of the tuples doesn't matter. </a:t>
            </a:r>
          </a:p>
          <a:p>
            <a:pPr lvl="1"/>
            <a:r>
              <a:rPr lang="en-US" altLang="en-US"/>
              <a:t>In a set, no elements are repeated, therefore tuples are unique </a:t>
            </a:r>
          </a:p>
          <a:p>
            <a:pPr lvl="1"/>
            <a:r>
              <a:rPr lang="en-US" altLang="en-US"/>
              <a:t>Mathematical Relations are not necessarily </a:t>
            </a:r>
            <a:r>
              <a:rPr lang="en-US" altLang="en-US" i="1"/>
              <a:t>normalized</a:t>
            </a:r>
            <a:r>
              <a:rPr lang="en-US" altLang="en-US"/>
              <a:t> (reduced redundancy) however Codd chose Relations to be. </a:t>
            </a:r>
          </a:p>
          <a:p>
            <a:pPr lvl="1"/>
            <a:r>
              <a:rPr lang="en-US" altLang="en-US"/>
              <a:t>In a relation, possible values for a given position are determined by the set or domain on which the position is defined, thus in a table the values in a column must come from the same domain. </a:t>
            </a:r>
          </a:p>
          <a:p>
            <a:endParaRPr lang="en-US" alt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421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39"/>
    </mc:Choice>
    <mc:Fallback>
      <p:transition spd="slow" advTm="30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E583BE9E-48FB-4F2A-8485-AD5BFE5D9598}" type="datetime1">
              <a:rPr lang="en-US" sz="1800" kern="0">
                <a:solidFill>
                  <a:sysClr val="windowText" lastClr="000000"/>
                </a:solidFill>
              </a:rPr>
              <a:pPr>
                <a:defRPr/>
              </a:pPr>
              <a:t>9/18/2016</a:t>
            </a:fld>
            <a:endParaRPr 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5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CS319</a:t>
            </a:r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 marL="0" lvl="1">
              <a:spcBef>
                <a:spcPct val="0"/>
              </a:spcBef>
              <a:buClrTx/>
              <a:buNone/>
            </a:pPr>
            <a:fld id="{866B925F-8E6C-46E5-B835-8F66A03A69AF}" type="slidenum">
              <a:rPr lang="en-US" altLang="en-US" sz="2400" kern="0">
                <a:latin typeface="Times New Roman" panose="02020603050405020304" pitchFamily="18" charset="0"/>
              </a:rPr>
              <a:pPr marL="0" lvl="1">
                <a:spcBef>
                  <a:spcPct val="0"/>
                </a:spcBef>
                <a:buClrTx/>
                <a:buNone/>
              </a:pPr>
              <a:t>9</a:t>
            </a:fld>
            <a:endParaRPr lang="en-US" altLang="en-US" sz="2400" kern="0">
              <a:latin typeface="Times New Roman" panose="02020603050405020304" pitchFamily="18" charset="0"/>
            </a:endParaRPr>
          </a:p>
        </p:txBody>
      </p:sp>
      <p:graphicFrame>
        <p:nvGraphicFramePr>
          <p:cNvPr id="58467" name="Group 99"/>
          <p:cNvGraphicFramePr>
            <a:graphicFrameLocks noGrp="1"/>
          </p:cNvGraphicFramePr>
          <p:nvPr/>
        </p:nvGraphicFramePr>
        <p:xfrm>
          <a:off x="2805113" y="2057400"/>
          <a:ext cx="6934200" cy="1936752"/>
        </p:xfrm>
        <a:graphic>
          <a:graphicData uri="http://schemas.openxmlformats.org/drawingml/2006/table">
            <a:tbl>
              <a:tblPr/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57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SSN</a:t>
                      </a:r>
                    </a:p>
                  </a:txBody>
                  <a:tcPr marT="45703" marB="4570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FirstName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LastName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Department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Position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3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123</a:t>
                      </a:r>
                    </a:p>
                  </a:txBody>
                  <a:tcPr marT="45703" marB="4570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Laura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Reid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Computer Science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Lecturer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005</a:t>
                      </a:r>
                    </a:p>
                  </a:txBody>
                  <a:tcPr marT="45703" marB="4570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Bob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Bryan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Math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Professor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125</a:t>
                      </a:r>
                    </a:p>
                  </a:txBody>
                  <a:tcPr marT="45703" marB="4570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Sylvia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Osborn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Computer Science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Professor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3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137</a:t>
                      </a:r>
                    </a:p>
                  </a:txBody>
                  <a:tcPr marT="45703" marB="4570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Bob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Bryan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Math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Professor</a:t>
                      </a:r>
                    </a:p>
                  </a:txBody>
                  <a:tcPr marT="45703" marB="4570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9739" name="Text Box 71"/>
          <p:cNvSpPr txBox="1">
            <a:spLocks noChangeArrowheads="1"/>
          </p:cNvSpPr>
          <p:nvPr/>
        </p:nvSpPr>
        <p:spPr bwMode="auto">
          <a:xfrm>
            <a:off x="7086600" y="4114801"/>
            <a:ext cx="3200400" cy="64633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kern="0" dirty="0" err="1">
                <a:solidFill>
                  <a:schemeClr val="accent4"/>
                </a:solidFill>
              </a:rPr>
              <a:t>Tuple</a:t>
            </a:r>
            <a:r>
              <a:rPr lang="en-US" kern="0" dirty="0">
                <a:solidFill>
                  <a:schemeClr val="accent4"/>
                </a:solidFill>
              </a:rPr>
              <a:t> (there are 4 </a:t>
            </a:r>
            <a:r>
              <a:rPr lang="en-US" kern="0" dirty="0" err="1">
                <a:solidFill>
                  <a:schemeClr val="accent4"/>
                </a:solidFill>
              </a:rPr>
              <a:t>tuples</a:t>
            </a:r>
            <a:r>
              <a:rPr lang="en-US" kern="0" dirty="0">
                <a:solidFill>
                  <a:schemeClr val="accent4"/>
                </a:solidFill>
              </a:rPr>
              <a:t> in this table)</a:t>
            </a:r>
          </a:p>
        </p:txBody>
      </p:sp>
      <p:sp>
        <p:nvSpPr>
          <p:cNvPr id="29740" name="Text Box 72"/>
          <p:cNvSpPr txBox="1">
            <a:spLocks noChangeArrowheads="1"/>
          </p:cNvSpPr>
          <p:nvPr/>
        </p:nvSpPr>
        <p:spPr bwMode="auto">
          <a:xfrm>
            <a:off x="6996113" y="609601"/>
            <a:ext cx="3276600" cy="64633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kern="0" dirty="0">
                <a:solidFill>
                  <a:schemeClr val="accent4"/>
                </a:solidFill>
              </a:rPr>
              <a:t>Attribute:</a:t>
            </a:r>
            <a:r>
              <a:rPr lang="en-US" kern="0" dirty="0">
                <a:solidFill>
                  <a:schemeClr val="accent4"/>
                </a:solidFill>
              </a:rPr>
              <a:t> (there are 5 attributes in this table)</a:t>
            </a:r>
          </a:p>
        </p:txBody>
      </p:sp>
      <p:sp>
        <p:nvSpPr>
          <p:cNvPr id="29741" name="Text Box 73"/>
          <p:cNvSpPr txBox="1">
            <a:spLocks noChangeArrowheads="1"/>
          </p:cNvSpPr>
          <p:nvPr/>
        </p:nvSpPr>
        <p:spPr bwMode="auto">
          <a:xfrm>
            <a:off x="2805113" y="990600"/>
            <a:ext cx="3124200" cy="36933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kern="0" dirty="0">
                <a:solidFill>
                  <a:schemeClr val="accent4"/>
                </a:solidFill>
              </a:rPr>
              <a:t>Relation (or Table)</a:t>
            </a:r>
          </a:p>
        </p:txBody>
      </p:sp>
      <p:sp>
        <p:nvSpPr>
          <p:cNvPr id="35886" name="Text Box 74"/>
          <p:cNvSpPr txBox="1">
            <a:spLocks noChangeArrowheads="1"/>
          </p:cNvSpPr>
          <p:nvPr/>
        </p:nvSpPr>
        <p:spPr bwMode="auto">
          <a:xfrm>
            <a:off x="2728913" y="1676400"/>
            <a:ext cx="236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32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8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C32D2E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4AA33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None/>
            </a:pPr>
            <a:r>
              <a:rPr lang="en-US" altLang="en-US" sz="2400" b="1" kern="0">
                <a:latin typeface="Times New Roman" panose="02020603050405020304" pitchFamily="18" charset="0"/>
              </a:rPr>
              <a:t>Employee</a:t>
            </a:r>
          </a:p>
        </p:txBody>
      </p:sp>
      <p:sp>
        <p:nvSpPr>
          <p:cNvPr id="29743" name="Text Box 75"/>
          <p:cNvSpPr txBox="1">
            <a:spLocks noChangeArrowheads="1"/>
          </p:cNvSpPr>
          <p:nvPr/>
        </p:nvSpPr>
        <p:spPr bwMode="auto">
          <a:xfrm>
            <a:off x="2576513" y="4876801"/>
            <a:ext cx="3962400" cy="64633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kern="0" dirty="0">
                <a:solidFill>
                  <a:schemeClr val="accent4"/>
                </a:solidFill>
              </a:rPr>
              <a:t>Domain </a:t>
            </a:r>
            <a:r>
              <a:rPr lang="en-US" kern="0" dirty="0">
                <a:solidFill>
                  <a:schemeClr val="accent4"/>
                </a:solidFill>
              </a:rPr>
              <a:t>Sample Domain: domain of SSN is 000 to 999 in this table</a:t>
            </a:r>
          </a:p>
        </p:txBody>
      </p:sp>
      <p:sp>
        <p:nvSpPr>
          <p:cNvPr id="58444" name="Rectangle 76"/>
          <p:cNvSpPr>
            <a:spLocks noChangeArrowheads="1"/>
          </p:cNvSpPr>
          <p:nvPr/>
        </p:nvSpPr>
        <p:spPr bwMode="auto">
          <a:xfrm>
            <a:off x="2587626" y="0"/>
            <a:ext cx="693737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en-US" sz="4400" kern="0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Example:</a:t>
            </a:r>
          </a:p>
        </p:txBody>
      </p:sp>
      <p:sp>
        <p:nvSpPr>
          <p:cNvPr id="35889" name="Freeform 78"/>
          <p:cNvSpPr>
            <a:spLocks/>
          </p:cNvSpPr>
          <p:nvPr/>
        </p:nvSpPr>
        <p:spPr bwMode="auto">
          <a:xfrm>
            <a:off x="9967913" y="3429000"/>
            <a:ext cx="374650" cy="768350"/>
          </a:xfrm>
          <a:custGeom>
            <a:avLst/>
            <a:gdLst>
              <a:gd name="T0" fmla="*/ 2147483646 w 236"/>
              <a:gd name="T1" fmla="*/ 2147483646 h 463"/>
              <a:gd name="T2" fmla="*/ 2147483646 w 236"/>
              <a:gd name="T3" fmla="*/ 2147483646 h 463"/>
              <a:gd name="T4" fmla="*/ 2147483646 w 236"/>
              <a:gd name="T5" fmla="*/ 2147483646 h 463"/>
              <a:gd name="T6" fmla="*/ 2147483646 w 236"/>
              <a:gd name="T7" fmla="*/ 2147483646 h 463"/>
              <a:gd name="T8" fmla="*/ 2147483646 w 236"/>
              <a:gd name="T9" fmla="*/ 2147483646 h 463"/>
              <a:gd name="T10" fmla="*/ 2147483646 w 236"/>
              <a:gd name="T11" fmla="*/ 2147483646 h 463"/>
              <a:gd name="T12" fmla="*/ 0 w 236"/>
              <a:gd name="T13" fmla="*/ 0 h 4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6"/>
              <a:gd name="T22" fmla="*/ 0 h 463"/>
              <a:gd name="T23" fmla="*/ 236 w 236"/>
              <a:gd name="T24" fmla="*/ 463 h 46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6" h="463">
                <a:moveTo>
                  <a:pt x="151" y="463"/>
                </a:moveTo>
                <a:cubicBezTo>
                  <a:pt x="184" y="440"/>
                  <a:pt x="186" y="420"/>
                  <a:pt x="208" y="387"/>
                </a:cubicBezTo>
                <a:cubicBezTo>
                  <a:pt x="218" y="356"/>
                  <a:pt x="226" y="324"/>
                  <a:pt x="236" y="293"/>
                </a:cubicBezTo>
                <a:cubicBezTo>
                  <a:pt x="229" y="211"/>
                  <a:pt x="223" y="169"/>
                  <a:pt x="198" y="95"/>
                </a:cubicBezTo>
                <a:cubicBezTo>
                  <a:pt x="195" y="85"/>
                  <a:pt x="196" y="73"/>
                  <a:pt x="189" y="66"/>
                </a:cubicBezTo>
                <a:cubicBezTo>
                  <a:pt x="182" y="59"/>
                  <a:pt x="170" y="60"/>
                  <a:pt x="161" y="57"/>
                </a:cubicBezTo>
                <a:cubicBezTo>
                  <a:pt x="110" y="23"/>
                  <a:pt x="62" y="0"/>
                  <a:pt x="0" y="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CA" kern="0">
              <a:solidFill>
                <a:sysClr val="windowText" lastClr="000000"/>
              </a:solidFill>
            </a:endParaRPr>
          </a:p>
        </p:txBody>
      </p:sp>
      <p:sp>
        <p:nvSpPr>
          <p:cNvPr id="35890" name="Freeform 80"/>
          <p:cNvSpPr>
            <a:spLocks/>
          </p:cNvSpPr>
          <p:nvPr/>
        </p:nvSpPr>
        <p:spPr bwMode="auto">
          <a:xfrm>
            <a:off x="2514601" y="3200400"/>
            <a:ext cx="7377113" cy="412750"/>
          </a:xfrm>
          <a:custGeom>
            <a:avLst/>
            <a:gdLst>
              <a:gd name="T0" fmla="*/ 2147483646 w 4536"/>
              <a:gd name="T1" fmla="*/ 2147483646 h 274"/>
              <a:gd name="T2" fmla="*/ 2147483646 w 4536"/>
              <a:gd name="T3" fmla="*/ 2147483646 h 274"/>
              <a:gd name="T4" fmla="*/ 2147483646 w 4536"/>
              <a:gd name="T5" fmla="*/ 2147483646 h 274"/>
              <a:gd name="T6" fmla="*/ 2147483646 w 4536"/>
              <a:gd name="T7" fmla="*/ 2147483646 h 274"/>
              <a:gd name="T8" fmla="*/ 2147483646 w 4536"/>
              <a:gd name="T9" fmla="*/ 0 h 274"/>
              <a:gd name="T10" fmla="*/ 2147483646 w 4536"/>
              <a:gd name="T11" fmla="*/ 2147483646 h 274"/>
              <a:gd name="T12" fmla="*/ 2147483646 w 4536"/>
              <a:gd name="T13" fmla="*/ 2147483646 h 274"/>
              <a:gd name="T14" fmla="*/ 2147483646 w 4536"/>
              <a:gd name="T15" fmla="*/ 2147483646 h 274"/>
              <a:gd name="T16" fmla="*/ 2147483646 w 4536"/>
              <a:gd name="T17" fmla="*/ 2147483646 h 274"/>
              <a:gd name="T18" fmla="*/ 2147483646 w 4536"/>
              <a:gd name="T19" fmla="*/ 2147483646 h 274"/>
              <a:gd name="T20" fmla="*/ 2147483646 w 4536"/>
              <a:gd name="T21" fmla="*/ 2147483646 h 274"/>
              <a:gd name="T22" fmla="*/ 2147483646 w 4536"/>
              <a:gd name="T23" fmla="*/ 2147483646 h 274"/>
              <a:gd name="T24" fmla="*/ 2147483646 w 4536"/>
              <a:gd name="T25" fmla="*/ 2147483646 h 274"/>
              <a:gd name="T26" fmla="*/ 2147483646 w 4536"/>
              <a:gd name="T27" fmla="*/ 2147483646 h 274"/>
              <a:gd name="T28" fmla="*/ 2147483646 w 4536"/>
              <a:gd name="T29" fmla="*/ 2147483646 h 274"/>
              <a:gd name="T30" fmla="*/ 2147483646 w 4536"/>
              <a:gd name="T31" fmla="*/ 2147483646 h 274"/>
              <a:gd name="T32" fmla="*/ 2147483646 w 4536"/>
              <a:gd name="T33" fmla="*/ 2147483646 h 274"/>
              <a:gd name="T34" fmla="*/ 2147483646 w 4536"/>
              <a:gd name="T35" fmla="*/ 2147483646 h 274"/>
              <a:gd name="T36" fmla="*/ 2147483646 w 4536"/>
              <a:gd name="T37" fmla="*/ 2147483646 h 274"/>
              <a:gd name="T38" fmla="*/ 2147483646 w 4536"/>
              <a:gd name="T39" fmla="*/ 2147483646 h 274"/>
              <a:gd name="T40" fmla="*/ 2147483646 w 4536"/>
              <a:gd name="T41" fmla="*/ 2147483646 h 274"/>
              <a:gd name="T42" fmla="*/ 2147483646 w 4536"/>
              <a:gd name="T43" fmla="*/ 2147483646 h 274"/>
              <a:gd name="T44" fmla="*/ 2147483646 w 4536"/>
              <a:gd name="T45" fmla="*/ 2147483646 h 274"/>
              <a:gd name="T46" fmla="*/ 2147483646 w 4536"/>
              <a:gd name="T47" fmla="*/ 2147483646 h 274"/>
              <a:gd name="T48" fmla="*/ 2147483646 w 4536"/>
              <a:gd name="T49" fmla="*/ 2147483646 h 274"/>
              <a:gd name="T50" fmla="*/ 2147483646 w 4536"/>
              <a:gd name="T51" fmla="*/ 2147483646 h 274"/>
              <a:gd name="T52" fmla="*/ 2147483646 w 4536"/>
              <a:gd name="T53" fmla="*/ 2147483646 h 274"/>
              <a:gd name="T54" fmla="*/ 2147483646 w 4536"/>
              <a:gd name="T55" fmla="*/ 2147483646 h 274"/>
              <a:gd name="T56" fmla="*/ 2147483646 w 4536"/>
              <a:gd name="T57" fmla="*/ 2147483646 h 27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w 4536"/>
              <a:gd name="T88" fmla="*/ 0 h 274"/>
              <a:gd name="T89" fmla="*/ 4536 w 4536"/>
              <a:gd name="T90" fmla="*/ 274 h 274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T87" t="T88" r="T89" b="T90"/>
            <a:pathLst>
              <a:path w="4536" h="274">
                <a:moveTo>
                  <a:pt x="4520" y="85"/>
                </a:moveTo>
                <a:cubicBezTo>
                  <a:pt x="4386" y="37"/>
                  <a:pt x="4529" y="85"/>
                  <a:pt x="4161" y="66"/>
                </a:cubicBezTo>
                <a:cubicBezTo>
                  <a:pt x="4095" y="63"/>
                  <a:pt x="4020" y="43"/>
                  <a:pt x="3954" y="38"/>
                </a:cubicBezTo>
                <a:cubicBezTo>
                  <a:pt x="3896" y="18"/>
                  <a:pt x="3952" y="35"/>
                  <a:pt x="3859" y="19"/>
                </a:cubicBezTo>
                <a:cubicBezTo>
                  <a:pt x="3828" y="13"/>
                  <a:pt x="3765" y="0"/>
                  <a:pt x="3765" y="0"/>
                </a:cubicBezTo>
                <a:cubicBezTo>
                  <a:pt x="3576" y="6"/>
                  <a:pt x="3511" y="12"/>
                  <a:pt x="3359" y="28"/>
                </a:cubicBezTo>
                <a:cubicBezTo>
                  <a:pt x="3293" y="35"/>
                  <a:pt x="3161" y="47"/>
                  <a:pt x="3161" y="47"/>
                </a:cubicBezTo>
                <a:cubicBezTo>
                  <a:pt x="2229" y="33"/>
                  <a:pt x="1330" y="23"/>
                  <a:pt x="384" y="19"/>
                </a:cubicBezTo>
                <a:cubicBezTo>
                  <a:pt x="261" y="22"/>
                  <a:pt x="137" y="9"/>
                  <a:pt x="16" y="28"/>
                </a:cubicBezTo>
                <a:cubicBezTo>
                  <a:pt x="0" y="30"/>
                  <a:pt x="16" y="63"/>
                  <a:pt x="26" y="75"/>
                </a:cubicBezTo>
                <a:cubicBezTo>
                  <a:pt x="46" y="99"/>
                  <a:pt x="76" y="113"/>
                  <a:pt x="101" y="132"/>
                </a:cubicBezTo>
                <a:cubicBezTo>
                  <a:pt x="112" y="140"/>
                  <a:pt x="117" y="154"/>
                  <a:pt x="129" y="160"/>
                </a:cubicBezTo>
                <a:cubicBezTo>
                  <a:pt x="147" y="170"/>
                  <a:pt x="186" y="179"/>
                  <a:pt x="186" y="179"/>
                </a:cubicBezTo>
                <a:cubicBezTo>
                  <a:pt x="251" y="222"/>
                  <a:pt x="221" y="210"/>
                  <a:pt x="271" y="226"/>
                </a:cubicBezTo>
                <a:cubicBezTo>
                  <a:pt x="309" y="252"/>
                  <a:pt x="351" y="259"/>
                  <a:pt x="394" y="274"/>
                </a:cubicBezTo>
                <a:cubicBezTo>
                  <a:pt x="478" y="268"/>
                  <a:pt x="534" y="261"/>
                  <a:pt x="611" y="245"/>
                </a:cubicBezTo>
                <a:cubicBezTo>
                  <a:pt x="686" y="207"/>
                  <a:pt x="783" y="208"/>
                  <a:pt x="866" y="198"/>
                </a:cubicBezTo>
                <a:cubicBezTo>
                  <a:pt x="990" y="182"/>
                  <a:pt x="1108" y="151"/>
                  <a:pt x="1234" y="141"/>
                </a:cubicBezTo>
                <a:cubicBezTo>
                  <a:pt x="1347" y="147"/>
                  <a:pt x="1454" y="151"/>
                  <a:pt x="1565" y="170"/>
                </a:cubicBezTo>
                <a:cubicBezTo>
                  <a:pt x="1623" y="194"/>
                  <a:pt x="1682" y="216"/>
                  <a:pt x="1744" y="226"/>
                </a:cubicBezTo>
                <a:cubicBezTo>
                  <a:pt x="1829" y="255"/>
                  <a:pt x="1920" y="258"/>
                  <a:pt x="2009" y="264"/>
                </a:cubicBezTo>
                <a:cubicBezTo>
                  <a:pt x="2287" y="257"/>
                  <a:pt x="2562" y="244"/>
                  <a:pt x="2840" y="236"/>
                </a:cubicBezTo>
                <a:cubicBezTo>
                  <a:pt x="3205" y="208"/>
                  <a:pt x="3570" y="226"/>
                  <a:pt x="3935" y="245"/>
                </a:cubicBezTo>
                <a:cubicBezTo>
                  <a:pt x="4004" y="242"/>
                  <a:pt x="4074" y="241"/>
                  <a:pt x="4143" y="236"/>
                </a:cubicBezTo>
                <a:cubicBezTo>
                  <a:pt x="4172" y="234"/>
                  <a:pt x="4220" y="216"/>
                  <a:pt x="4246" y="208"/>
                </a:cubicBezTo>
                <a:cubicBezTo>
                  <a:pt x="4328" y="182"/>
                  <a:pt x="4436" y="178"/>
                  <a:pt x="4520" y="170"/>
                </a:cubicBezTo>
                <a:cubicBezTo>
                  <a:pt x="4523" y="160"/>
                  <a:pt x="4536" y="149"/>
                  <a:pt x="4530" y="141"/>
                </a:cubicBezTo>
                <a:cubicBezTo>
                  <a:pt x="4502" y="101"/>
                  <a:pt x="4457" y="101"/>
                  <a:pt x="4416" y="94"/>
                </a:cubicBezTo>
                <a:cubicBezTo>
                  <a:pt x="4375" y="66"/>
                  <a:pt x="4399" y="75"/>
                  <a:pt x="4341" y="75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CA" kern="0">
              <a:solidFill>
                <a:sysClr val="windowText" lastClr="000000"/>
              </a:solidFill>
            </a:endParaRPr>
          </a:p>
        </p:txBody>
      </p:sp>
      <p:sp>
        <p:nvSpPr>
          <p:cNvPr id="35891" name="Freeform 81"/>
          <p:cNvSpPr>
            <a:spLocks/>
          </p:cNvSpPr>
          <p:nvPr/>
        </p:nvSpPr>
        <p:spPr bwMode="auto">
          <a:xfrm>
            <a:off x="6745289" y="958850"/>
            <a:ext cx="306387" cy="1035050"/>
          </a:xfrm>
          <a:custGeom>
            <a:avLst/>
            <a:gdLst>
              <a:gd name="T0" fmla="*/ 2147483646 w 193"/>
              <a:gd name="T1" fmla="*/ 0 h 652"/>
              <a:gd name="T2" fmla="*/ 2147483646 w 193"/>
              <a:gd name="T3" fmla="*/ 2147483646 h 652"/>
              <a:gd name="T4" fmla="*/ 2147483646 w 193"/>
              <a:gd name="T5" fmla="*/ 2147483646 h 652"/>
              <a:gd name="T6" fmla="*/ 2147483646 w 193"/>
              <a:gd name="T7" fmla="*/ 2147483646 h 652"/>
              <a:gd name="T8" fmla="*/ 2147483646 w 193"/>
              <a:gd name="T9" fmla="*/ 2147483646 h 652"/>
              <a:gd name="T10" fmla="*/ 2147483646 w 193"/>
              <a:gd name="T11" fmla="*/ 2147483646 h 65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93"/>
              <a:gd name="T19" fmla="*/ 0 h 652"/>
              <a:gd name="T20" fmla="*/ 193 w 193"/>
              <a:gd name="T21" fmla="*/ 652 h 652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93" h="652">
                <a:moveTo>
                  <a:pt x="193" y="0"/>
                </a:moveTo>
                <a:cubicBezTo>
                  <a:pt x="184" y="6"/>
                  <a:pt x="172" y="10"/>
                  <a:pt x="165" y="19"/>
                </a:cubicBezTo>
                <a:cubicBezTo>
                  <a:pt x="150" y="36"/>
                  <a:pt x="127" y="76"/>
                  <a:pt x="127" y="76"/>
                </a:cubicBezTo>
                <a:cubicBezTo>
                  <a:pt x="117" y="107"/>
                  <a:pt x="80" y="161"/>
                  <a:pt x="80" y="161"/>
                </a:cubicBezTo>
                <a:cubicBezTo>
                  <a:pt x="64" y="209"/>
                  <a:pt x="50" y="242"/>
                  <a:pt x="23" y="284"/>
                </a:cubicBezTo>
                <a:cubicBezTo>
                  <a:pt x="0" y="450"/>
                  <a:pt x="14" y="328"/>
                  <a:pt x="14" y="652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CA" kern="0">
              <a:solidFill>
                <a:sysClr val="windowText" lastClr="000000"/>
              </a:solidFill>
            </a:endParaRPr>
          </a:p>
        </p:txBody>
      </p:sp>
      <p:sp>
        <p:nvSpPr>
          <p:cNvPr id="35892" name="Freeform 82"/>
          <p:cNvSpPr>
            <a:spLocks/>
          </p:cNvSpPr>
          <p:nvPr/>
        </p:nvSpPr>
        <p:spPr bwMode="auto">
          <a:xfrm>
            <a:off x="6229351" y="2011364"/>
            <a:ext cx="1414463" cy="401637"/>
          </a:xfrm>
          <a:custGeom>
            <a:avLst/>
            <a:gdLst>
              <a:gd name="T0" fmla="*/ 2147483646 w 891"/>
              <a:gd name="T1" fmla="*/ 2147483646 h 253"/>
              <a:gd name="T2" fmla="*/ 2147483646 w 891"/>
              <a:gd name="T3" fmla="*/ 2147483646 h 253"/>
              <a:gd name="T4" fmla="*/ 2147483646 w 891"/>
              <a:gd name="T5" fmla="*/ 2147483646 h 253"/>
              <a:gd name="T6" fmla="*/ 2147483646 w 891"/>
              <a:gd name="T7" fmla="*/ 2147483646 h 253"/>
              <a:gd name="T8" fmla="*/ 2147483646 w 891"/>
              <a:gd name="T9" fmla="*/ 2147483646 h 253"/>
              <a:gd name="T10" fmla="*/ 2147483646 w 891"/>
              <a:gd name="T11" fmla="*/ 2147483646 h 253"/>
              <a:gd name="T12" fmla="*/ 2147483646 w 891"/>
              <a:gd name="T13" fmla="*/ 2147483646 h 253"/>
              <a:gd name="T14" fmla="*/ 2147483646 w 891"/>
              <a:gd name="T15" fmla="*/ 2147483646 h 253"/>
              <a:gd name="T16" fmla="*/ 2147483646 w 891"/>
              <a:gd name="T17" fmla="*/ 2147483646 h 253"/>
              <a:gd name="T18" fmla="*/ 2147483646 w 891"/>
              <a:gd name="T19" fmla="*/ 2147483646 h 253"/>
              <a:gd name="T20" fmla="*/ 2147483646 w 891"/>
              <a:gd name="T21" fmla="*/ 2147483646 h 253"/>
              <a:gd name="T22" fmla="*/ 2147483646 w 891"/>
              <a:gd name="T23" fmla="*/ 2147483646 h 253"/>
              <a:gd name="T24" fmla="*/ 2147483646 w 891"/>
              <a:gd name="T25" fmla="*/ 2147483646 h 253"/>
              <a:gd name="T26" fmla="*/ 2147483646 w 891"/>
              <a:gd name="T27" fmla="*/ 2147483646 h 253"/>
              <a:gd name="T28" fmla="*/ 2147483646 w 891"/>
              <a:gd name="T29" fmla="*/ 2147483646 h 253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891"/>
              <a:gd name="T46" fmla="*/ 0 h 253"/>
              <a:gd name="T47" fmla="*/ 891 w 891"/>
              <a:gd name="T48" fmla="*/ 253 h 253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891" h="253">
                <a:moveTo>
                  <a:pt x="424" y="55"/>
                </a:moveTo>
                <a:cubicBezTo>
                  <a:pt x="365" y="36"/>
                  <a:pt x="375" y="28"/>
                  <a:pt x="301" y="17"/>
                </a:cubicBezTo>
                <a:cubicBezTo>
                  <a:pt x="287" y="18"/>
                  <a:pt x="130" y="31"/>
                  <a:pt x="103" y="36"/>
                </a:cubicBezTo>
                <a:cubicBezTo>
                  <a:pt x="73" y="41"/>
                  <a:pt x="47" y="64"/>
                  <a:pt x="18" y="74"/>
                </a:cubicBezTo>
                <a:cubicBezTo>
                  <a:pt x="0" y="129"/>
                  <a:pt x="17" y="197"/>
                  <a:pt x="75" y="215"/>
                </a:cubicBezTo>
                <a:cubicBezTo>
                  <a:pt x="111" y="239"/>
                  <a:pt x="134" y="245"/>
                  <a:pt x="178" y="253"/>
                </a:cubicBezTo>
                <a:cubicBezTo>
                  <a:pt x="348" y="250"/>
                  <a:pt x="518" y="250"/>
                  <a:pt x="688" y="244"/>
                </a:cubicBezTo>
                <a:cubicBezTo>
                  <a:pt x="770" y="241"/>
                  <a:pt x="733" y="238"/>
                  <a:pt x="792" y="215"/>
                </a:cubicBezTo>
                <a:cubicBezTo>
                  <a:pt x="811" y="208"/>
                  <a:pt x="849" y="197"/>
                  <a:pt x="849" y="197"/>
                </a:cubicBezTo>
                <a:cubicBezTo>
                  <a:pt x="885" y="172"/>
                  <a:pt x="891" y="162"/>
                  <a:pt x="877" y="121"/>
                </a:cubicBezTo>
                <a:cubicBezTo>
                  <a:pt x="874" y="112"/>
                  <a:pt x="875" y="100"/>
                  <a:pt x="868" y="93"/>
                </a:cubicBezTo>
                <a:cubicBezTo>
                  <a:pt x="861" y="86"/>
                  <a:pt x="848" y="88"/>
                  <a:pt x="839" y="83"/>
                </a:cubicBezTo>
                <a:cubicBezTo>
                  <a:pt x="829" y="78"/>
                  <a:pt x="822" y="67"/>
                  <a:pt x="811" y="64"/>
                </a:cubicBezTo>
                <a:cubicBezTo>
                  <a:pt x="774" y="54"/>
                  <a:pt x="698" y="46"/>
                  <a:pt x="698" y="46"/>
                </a:cubicBezTo>
                <a:cubicBezTo>
                  <a:pt x="559" y="0"/>
                  <a:pt x="531" y="17"/>
                  <a:pt x="330" y="17"/>
                </a:cubicBezTo>
              </a:path>
            </a:pathLst>
          </a:custGeom>
          <a:noFill/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CA" kern="0">
              <a:solidFill>
                <a:sysClr val="windowText" lastClr="000000"/>
              </a:solidFill>
            </a:endParaRPr>
          </a:p>
        </p:txBody>
      </p:sp>
      <p:sp>
        <p:nvSpPr>
          <p:cNvPr id="35893" name="Freeform 83"/>
          <p:cNvSpPr>
            <a:spLocks/>
          </p:cNvSpPr>
          <p:nvPr/>
        </p:nvSpPr>
        <p:spPr bwMode="auto">
          <a:xfrm>
            <a:off x="3109913" y="3962400"/>
            <a:ext cx="76200" cy="1066800"/>
          </a:xfrm>
          <a:custGeom>
            <a:avLst/>
            <a:gdLst>
              <a:gd name="T0" fmla="*/ 2147483646 w 113"/>
              <a:gd name="T1" fmla="*/ 2147483646 h 320"/>
              <a:gd name="T2" fmla="*/ 2147483646 w 113"/>
              <a:gd name="T3" fmla="*/ 2147483646 h 320"/>
              <a:gd name="T4" fmla="*/ 2147483646 w 113"/>
              <a:gd name="T5" fmla="*/ 2147483646 h 320"/>
              <a:gd name="T6" fmla="*/ 2147483646 w 113"/>
              <a:gd name="T7" fmla="*/ 2147483646 h 320"/>
              <a:gd name="T8" fmla="*/ 2147483646 w 113"/>
              <a:gd name="T9" fmla="*/ 2147483646 h 32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13"/>
              <a:gd name="T16" fmla="*/ 0 h 320"/>
              <a:gd name="T17" fmla="*/ 113 w 113"/>
              <a:gd name="T18" fmla="*/ 320 h 32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13" h="320">
                <a:moveTo>
                  <a:pt x="96" y="320"/>
                </a:moveTo>
                <a:cubicBezTo>
                  <a:pt x="113" y="266"/>
                  <a:pt x="89" y="226"/>
                  <a:pt x="68" y="179"/>
                </a:cubicBezTo>
                <a:cubicBezTo>
                  <a:pt x="53" y="145"/>
                  <a:pt x="51" y="116"/>
                  <a:pt x="30" y="84"/>
                </a:cubicBezTo>
                <a:cubicBezTo>
                  <a:pt x="27" y="71"/>
                  <a:pt x="25" y="58"/>
                  <a:pt x="20" y="46"/>
                </a:cubicBezTo>
                <a:cubicBezTo>
                  <a:pt x="0" y="0"/>
                  <a:pt x="2" y="33"/>
                  <a:pt x="2" y="9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CA" kern="0">
              <a:solidFill>
                <a:sysClr val="windowText" lastClr="000000"/>
              </a:solidFill>
            </a:endParaRPr>
          </a:p>
        </p:txBody>
      </p:sp>
      <p:sp>
        <p:nvSpPr>
          <p:cNvPr id="35894" name="Freeform 84"/>
          <p:cNvSpPr>
            <a:spLocks/>
          </p:cNvSpPr>
          <p:nvPr/>
        </p:nvSpPr>
        <p:spPr bwMode="auto">
          <a:xfrm>
            <a:off x="2644776" y="1498600"/>
            <a:ext cx="1598613" cy="712788"/>
          </a:xfrm>
          <a:custGeom>
            <a:avLst/>
            <a:gdLst>
              <a:gd name="T0" fmla="*/ 2147483646 w 1007"/>
              <a:gd name="T1" fmla="*/ 2147483646 h 449"/>
              <a:gd name="T2" fmla="*/ 2147483646 w 1007"/>
              <a:gd name="T3" fmla="*/ 2147483646 h 449"/>
              <a:gd name="T4" fmla="*/ 2147483646 w 1007"/>
              <a:gd name="T5" fmla="*/ 2147483646 h 449"/>
              <a:gd name="T6" fmla="*/ 2147483646 w 1007"/>
              <a:gd name="T7" fmla="*/ 0 h 449"/>
              <a:gd name="T8" fmla="*/ 2147483646 w 1007"/>
              <a:gd name="T9" fmla="*/ 2147483646 h 449"/>
              <a:gd name="T10" fmla="*/ 2147483646 w 1007"/>
              <a:gd name="T11" fmla="*/ 2147483646 h 449"/>
              <a:gd name="T12" fmla="*/ 0 w 1007"/>
              <a:gd name="T13" fmla="*/ 2147483646 h 449"/>
              <a:gd name="T14" fmla="*/ 2147483646 w 1007"/>
              <a:gd name="T15" fmla="*/ 2147483646 h 449"/>
              <a:gd name="T16" fmla="*/ 2147483646 w 1007"/>
              <a:gd name="T17" fmla="*/ 2147483646 h 449"/>
              <a:gd name="T18" fmla="*/ 2147483646 w 1007"/>
              <a:gd name="T19" fmla="*/ 2147483646 h 449"/>
              <a:gd name="T20" fmla="*/ 2147483646 w 1007"/>
              <a:gd name="T21" fmla="*/ 2147483646 h 449"/>
              <a:gd name="T22" fmla="*/ 2147483646 w 1007"/>
              <a:gd name="T23" fmla="*/ 2147483646 h 449"/>
              <a:gd name="T24" fmla="*/ 2147483646 w 1007"/>
              <a:gd name="T25" fmla="*/ 2147483646 h 449"/>
              <a:gd name="T26" fmla="*/ 2147483646 w 1007"/>
              <a:gd name="T27" fmla="*/ 2147483646 h 449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007"/>
              <a:gd name="T43" fmla="*/ 0 h 449"/>
              <a:gd name="T44" fmla="*/ 1007 w 1007"/>
              <a:gd name="T45" fmla="*/ 449 h 449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007" h="449">
                <a:moveTo>
                  <a:pt x="954" y="104"/>
                </a:moveTo>
                <a:cubicBezTo>
                  <a:pt x="857" y="73"/>
                  <a:pt x="753" y="64"/>
                  <a:pt x="652" y="47"/>
                </a:cubicBezTo>
                <a:cubicBezTo>
                  <a:pt x="599" y="38"/>
                  <a:pt x="620" y="35"/>
                  <a:pt x="557" y="19"/>
                </a:cubicBezTo>
                <a:cubicBezTo>
                  <a:pt x="532" y="13"/>
                  <a:pt x="482" y="0"/>
                  <a:pt x="482" y="0"/>
                </a:cubicBezTo>
                <a:cubicBezTo>
                  <a:pt x="378" y="8"/>
                  <a:pt x="274" y="20"/>
                  <a:pt x="170" y="29"/>
                </a:cubicBezTo>
                <a:cubicBezTo>
                  <a:pt x="123" y="40"/>
                  <a:pt x="92" y="71"/>
                  <a:pt x="47" y="85"/>
                </a:cubicBezTo>
                <a:cubicBezTo>
                  <a:pt x="5" y="150"/>
                  <a:pt x="18" y="121"/>
                  <a:pt x="0" y="170"/>
                </a:cubicBezTo>
                <a:cubicBezTo>
                  <a:pt x="28" y="332"/>
                  <a:pt x="164" y="390"/>
                  <a:pt x="312" y="406"/>
                </a:cubicBezTo>
                <a:cubicBezTo>
                  <a:pt x="482" y="449"/>
                  <a:pt x="361" y="424"/>
                  <a:pt x="680" y="435"/>
                </a:cubicBezTo>
                <a:cubicBezTo>
                  <a:pt x="757" y="426"/>
                  <a:pt x="823" y="402"/>
                  <a:pt x="897" y="378"/>
                </a:cubicBezTo>
                <a:cubicBezTo>
                  <a:pt x="916" y="365"/>
                  <a:pt x="935" y="353"/>
                  <a:pt x="954" y="340"/>
                </a:cubicBezTo>
                <a:cubicBezTo>
                  <a:pt x="963" y="334"/>
                  <a:pt x="982" y="321"/>
                  <a:pt x="982" y="321"/>
                </a:cubicBezTo>
                <a:cubicBezTo>
                  <a:pt x="1007" y="252"/>
                  <a:pt x="983" y="219"/>
                  <a:pt x="945" y="170"/>
                </a:cubicBezTo>
                <a:cubicBezTo>
                  <a:pt x="878" y="84"/>
                  <a:pt x="928" y="135"/>
                  <a:pt x="897" y="104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CA" kern="0">
              <a:solidFill>
                <a:sysClr val="windowText" lastClr="000000"/>
              </a:solidFill>
            </a:endParaRPr>
          </a:p>
        </p:txBody>
      </p:sp>
      <p:sp>
        <p:nvSpPr>
          <p:cNvPr id="35895" name="Line 85"/>
          <p:cNvSpPr>
            <a:spLocks noChangeShapeType="1"/>
          </p:cNvSpPr>
          <p:nvPr/>
        </p:nvSpPr>
        <p:spPr bwMode="auto">
          <a:xfrm flipH="1">
            <a:off x="4252913" y="1371600"/>
            <a:ext cx="30480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A" kern="0">
              <a:solidFill>
                <a:sysClr val="windowText" lastClr="000000"/>
              </a:solidFill>
            </a:endParaRPr>
          </a:p>
        </p:txBody>
      </p:sp>
      <p:sp>
        <p:nvSpPr>
          <p:cNvPr id="29752" name="Text Box 101"/>
          <p:cNvSpPr txBox="1">
            <a:spLocks noChangeArrowheads="1"/>
          </p:cNvSpPr>
          <p:nvPr/>
        </p:nvSpPr>
        <p:spPr bwMode="auto">
          <a:xfrm>
            <a:off x="4329113" y="4114801"/>
            <a:ext cx="2590800" cy="64633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kern="0" dirty="0">
                <a:solidFill>
                  <a:schemeClr val="accent4"/>
                </a:solidFill>
              </a:rPr>
              <a:t>Key </a:t>
            </a:r>
            <a:r>
              <a:rPr lang="en-US" kern="0" dirty="0">
                <a:solidFill>
                  <a:schemeClr val="accent4"/>
                </a:solidFill>
              </a:rPr>
              <a:t>(each </a:t>
            </a:r>
            <a:r>
              <a:rPr lang="en-US" kern="0" dirty="0" err="1">
                <a:solidFill>
                  <a:schemeClr val="accent4"/>
                </a:solidFill>
              </a:rPr>
              <a:t>tuple</a:t>
            </a:r>
            <a:r>
              <a:rPr lang="en-US" kern="0" dirty="0">
                <a:solidFill>
                  <a:schemeClr val="accent4"/>
                </a:solidFill>
              </a:rPr>
              <a:t> must be different)</a:t>
            </a:r>
          </a:p>
        </p:txBody>
      </p:sp>
      <p:sp>
        <p:nvSpPr>
          <p:cNvPr id="35897" name="Freeform 102"/>
          <p:cNvSpPr>
            <a:spLocks/>
          </p:cNvSpPr>
          <p:nvPr/>
        </p:nvSpPr>
        <p:spPr bwMode="auto">
          <a:xfrm>
            <a:off x="3338513" y="3810000"/>
            <a:ext cx="990600" cy="457200"/>
          </a:xfrm>
          <a:custGeom>
            <a:avLst/>
            <a:gdLst>
              <a:gd name="T0" fmla="*/ 2147483646 w 113"/>
              <a:gd name="T1" fmla="*/ 2147483646 h 320"/>
              <a:gd name="T2" fmla="*/ 2147483646 w 113"/>
              <a:gd name="T3" fmla="*/ 2147483646 h 320"/>
              <a:gd name="T4" fmla="*/ 2147483646 w 113"/>
              <a:gd name="T5" fmla="*/ 2147483646 h 320"/>
              <a:gd name="T6" fmla="*/ 2147483646 w 113"/>
              <a:gd name="T7" fmla="*/ 2147483646 h 320"/>
              <a:gd name="T8" fmla="*/ 2147483646 w 113"/>
              <a:gd name="T9" fmla="*/ 2147483646 h 32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13"/>
              <a:gd name="T16" fmla="*/ 0 h 320"/>
              <a:gd name="T17" fmla="*/ 113 w 113"/>
              <a:gd name="T18" fmla="*/ 320 h 32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13" h="320">
                <a:moveTo>
                  <a:pt x="96" y="320"/>
                </a:moveTo>
                <a:cubicBezTo>
                  <a:pt x="113" y="266"/>
                  <a:pt x="89" y="226"/>
                  <a:pt x="68" y="179"/>
                </a:cubicBezTo>
                <a:cubicBezTo>
                  <a:pt x="53" y="145"/>
                  <a:pt x="51" y="116"/>
                  <a:pt x="30" y="84"/>
                </a:cubicBezTo>
                <a:cubicBezTo>
                  <a:pt x="27" y="71"/>
                  <a:pt x="25" y="58"/>
                  <a:pt x="20" y="46"/>
                </a:cubicBezTo>
                <a:cubicBezTo>
                  <a:pt x="0" y="0"/>
                  <a:pt x="2" y="33"/>
                  <a:pt x="2" y="9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CA" kern="0">
              <a:solidFill>
                <a:sysClr val="windowText" lastClr="0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93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646"/>
    </mc:Choice>
    <mc:Fallback>
      <p:transition spd="slow" advTm="137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2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1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9|40.7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2746</Words>
  <Application>Microsoft Office PowerPoint</Application>
  <PresentationFormat>Widescreen</PresentationFormat>
  <Paragraphs>800</Paragraphs>
  <Slides>44</Slides>
  <Notes>1</Notes>
  <HiddenSlides>0</HiddenSlides>
  <MMClips>43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5" baseType="lpstr">
      <vt:lpstr>Arial</vt:lpstr>
      <vt:lpstr>Arial Black</vt:lpstr>
      <vt:lpstr>Calibri</vt:lpstr>
      <vt:lpstr>Calibri Light</vt:lpstr>
      <vt:lpstr>Gill Sans MT</vt:lpstr>
      <vt:lpstr>Times New Roman</vt:lpstr>
      <vt:lpstr>Verdana</vt:lpstr>
      <vt:lpstr>Wingdings</vt:lpstr>
      <vt:lpstr>Wingdings 2</vt:lpstr>
      <vt:lpstr>Office Theme</vt:lpstr>
      <vt:lpstr>Solstice</vt:lpstr>
      <vt:lpstr>PowerPoint Presentation</vt:lpstr>
      <vt:lpstr>Relational Data Model</vt:lpstr>
      <vt:lpstr>First let’s learn some terminology</vt:lpstr>
      <vt:lpstr>PowerPoint Presentation</vt:lpstr>
      <vt:lpstr>PowerPoint Presentation</vt:lpstr>
      <vt:lpstr>PowerPoint Presentation</vt:lpstr>
      <vt:lpstr>Properties of Relations:</vt:lpstr>
      <vt:lpstr>PowerPoint Presentation</vt:lpstr>
      <vt:lpstr>PowerPoint Presentation</vt:lpstr>
      <vt:lpstr>Relational Constraints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Constraints</vt:lpstr>
      <vt:lpstr>Now, let’s see/figure out the BEAUTY of the relational model!</vt:lpstr>
      <vt:lpstr> </vt:lpstr>
      <vt:lpstr>Representing ER Entities in the Relational Model</vt:lpstr>
      <vt:lpstr>Ta Da….</vt:lpstr>
      <vt:lpstr>Representing Relationships Using ONLY Tables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Mapping ER Diagrams To Relational Databases</vt:lpstr>
      <vt:lpstr>PowerPoint Presentation</vt:lpstr>
      <vt:lpstr>PowerPoint Presentation</vt:lpstr>
      <vt:lpstr>PowerPoint Presentation</vt:lpstr>
      <vt:lpstr>Our Company Example:</vt:lpstr>
      <vt:lpstr>PowerPoint Presentation</vt:lpstr>
      <vt:lpstr>PowerPoint Presentation</vt:lpstr>
      <vt:lpstr>Take the example from slide 1 and map it to a relational database</vt:lpstr>
      <vt:lpstr>Referential Integrity</vt:lpstr>
      <vt:lpstr>Update Operations on Relations maintaining Integrity Rules</vt:lpstr>
      <vt:lpstr>PowerPoint Presentation</vt:lpstr>
      <vt:lpstr>PowerPoint Presentation</vt:lpstr>
      <vt:lpstr>PowerPoint Presentation</vt:lpstr>
      <vt:lpstr>Semantic Integrity Constraints</vt:lpstr>
      <vt:lpstr>Example of a trigger </vt:lpstr>
      <vt:lpstr>PowerPoint Presentation</vt:lpstr>
      <vt:lpstr>QUESTION: Assume you have the following ER diagram, map it to the appropriate tables: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Beldman</dc:creator>
  <cp:lastModifiedBy>Will Beldman</cp:lastModifiedBy>
  <cp:revision>2</cp:revision>
  <dcterms:created xsi:type="dcterms:W3CDTF">2016-09-19T04:24:04Z</dcterms:created>
  <dcterms:modified xsi:type="dcterms:W3CDTF">2016-09-19T05:38:12Z</dcterms:modified>
</cp:coreProperties>
</file>

<file path=docProps/thumbnail.jpeg>
</file>